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2" r:id="rId4"/>
    <p:sldId id="264" r:id="rId5"/>
    <p:sldId id="282" r:id="rId6"/>
    <p:sldId id="283" r:id="rId7"/>
    <p:sldId id="268" r:id="rId8"/>
    <p:sldId id="269" r:id="rId9"/>
    <p:sldId id="270" r:id="rId10"/>
    <p:sldId id="271" r:id="rId11"/>
    <p:sldId id="274" r:id="rId12"/>
  </p:sldIdLst>
  <p:sldSz cx="18288000" cy="10287000"/>
  <p:notesSz cx="9826625" cy="17826038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Source Sans Pro" charset="0"/>
      <p:regular r:id="rId18"/>
      <p:bold r:id="rId19"/>
    </p:embeddedFont>
    <p:embeddedFont>
      <p:font typeface="Source Sans Pro Bold" charset="0"/>
      <p:regular r:id="rId20"/>
    </p:embeddedFont>
    <p:embeddedFont>
      <p:font typeface="Montserrat Classic Bold" charset="0"/>
      <p:regular r:id="rId21"/>
    </p:embeddedFont>
    <p:embeddedFont>
      <p:font typeface="Arial Narrow" pitchFamily="34" charset="0"/>
      <p:regular r:id="rId22"/>
      <p:bold r:id="rId23"/>
      <p:italic r:id="rId24"/>
      <p:boldItalic r:id="rId25"/>
    </p:embeddedFont>
    <p:embeddedFont>
      <p:font typeface="Open Sans Extra Bold" charset="0"/>
      <p:regular r:id="rId26"/>
    </p:embeddedFont>
    <p:embeddedFont>
      <p:font typeface="Arial Unicode MS" pitchFamily="34" charset="-128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9CE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-869" y="-21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58521" cy="893524"/>
          </a:xfrm>
          <a:prstGeom prst="rect">
            <a:avLst/>
          </a:prstGeom>
        </p:spPr>
        <p:txBody>
          <a:bodyPr vert="horz" lIns="91376" tIns="45688" rIns="91376" bIns="45688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5566519" y="1"/>
            <a:ext cx="4258521" cy="893524"/>
          </a:xfrm>
          <a:prstGeom prst="rect">
            <a:avLst/>
          </a:prstGeom>
        </p:spPr>
        <p:txBody>
          <a:bodyPr vert="horz" lIns="91376" tIns="45688" rIns="91376" bIns="45688" rtlCol="0"/>
          <a:lstStyle>
            <a:lvl1pPr algn="r">
              <a:defRPr sz="1200"/>
            </a:lvl1pPr>
          </a:lstStyle>
          <a:p>
            <a:fld id="{42D5694A-7A4E-4B6D-99AC-8EDAC507CEB3}" type="datetimeFigureOut">
              <a:rPr lang="x-none" smtClean="0"/>
              <a:pPr/>
              <a:t>27.05.2026</a:t>
            </a:fld>
            <a:endParaRPr lang="x-none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-433388" y="2228850"/>
            <a:ext cx="10693401" cy="601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76" tIns="45688" rIns="91376" bIns="45688" rtlCol="0" anchor="ctr"/>
          <a:lstStyle/>
          <a:p>
            <a:endParaRPr lang="x-none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982980" y="8578146"/>
            <a:ext cx="7860666" cy="7019637"/>
          </a:xfrm>
          <a:prstGeom prst="rect">
            <a:avLst/>
          </a:prstGeom>
        </p:spPr>
        <p:txBody>
          <a:bodyPr vert="horz" lIns="91376" tIns="45688" rIns="91376" bIns="45688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x-none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1" y="16932515"/>
            <a:ext cx="4258521" cy="893523"/>
          </a:xfrm>
          <a:prstGeom prst="rect">
            <a:avLst/>
          </a:prstGeom>
        </p:spPr>
        <p:txBody>
          <a:bodyPr vert="horz" lIns="91376" tIns="45688" rIns="91376" bIns="45688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5566519" y="16932515"/>
            <a:ext cx="4258521" cy="893523"/>
          </a:xfrm>
          <a:prstGeom prst="rect">
            <a:avLst/>
          </a:prstGeom>
        </p:spPr>
        <p:txBody>
          <a:bodyPr vert="horz" lIns="91376" tIns="45688" rIns="91376" bIns="45688" rtlCol="0" anchor="b"/>
          <a:lstStyle>
            <a:lvl1pPr algn="r">
              <a:defRPr sz="1200"/>
            </a:lvl1pPr>
          </a:lstStyle>
          <a:p>
            <a:fld id="{843A50FD-4B75-490B-97A2-D3E1CCBBECA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255264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3A50FD-4B75-490B-97A2-D3E1CCBBECA0}" type="slidenum">
              <a:rPr lang="x-none" smtClean="0"/>
              <a:pPr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344128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4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244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846849" y="-754555"/>
            <a:ext cx="11434572" cy="11434527"/>
            <a:chOff x="0" y="0"/>
            <a:chExt cx="6350000" cy="6349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 cstate="print"/>
              <a:stretch>
                <a:fillRect l="-9999" r="-999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7065141" y="8217105"/>
            <a:ext cx="7009358" cy="1398154"/>
            <a:chOff x="0" y="0"/>
            <a:chExt cx="9345810" cy="186420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9345810" cy="1546271"/>
              <a:chOff x="0" y="0"/>
              <a:chExt cx="1250766" cy="20694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8844" y="0"/>
                <a:ext cx="1213078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13078" h="206940">
                    <a:moveTo>
                      <a:pt x="218760" y="0"/>
                    </a:moveTo>
                    <a:lnTo>
                      <a:pt x="1197518" y="0"/>
                    </a:lnTo>
                    <a:cubicBezTo>
                      <a:pt x="1203332" y="0"/>
                      <a:pt x="1208579" y="3488"/>
                      <a:pt x="1210829" y="8850"/>
                    </a:cubicBezTo>
                    <a:cubicBezTo>
                      <a:pt x="1213078" y="14212"/>
                      <a:pt x="1211891" y="20399"/>
                      <a:pt x="1207817" y="24548"/>
                    </a:cubicBezTo>
                    <a:lnTo>
                      <a:pt x="1052827" y="182392"/>
                    </a:lnTo>
                    <a:cubicBezTo>
                      <a:pt x="1037408" y="198094"/>
                      <a:pt x="1016325" y="206940"/>
                      <a:pt x="994318" y="206940"/>
                    </a:cubicBezTo>
                    <a:lnTo>
                      <a:pt x="15560" y="206940"/>
                    </a:lnTo>
                    <a:cubicBezTo>
                      <a:pt x="9746" y="206940"/>
                      <a:pt x="4499" y="203452"/>
                      <a:pt x="2249" y="198090"/>
                    </a:cubicBezTo>
                    <a:cubicBezTo>
                      <a:pt x="0" y="192728"/>
                      <a:pt x="1187" y="186541"/>
                      <a:pt x="5261" y="182392"/>
                    </a:cubicBezTo>
                    <a:lnTo>
                      <a:pt x="160251" y="24548"/>
                    </a:lnTo>
                    <a:cubicBezTo>
                      <a:pt x="175670" y="8846"/>
                      <a:pt x="196753" y="0"/>
                      <a:pt x="218760" y="0"/>
                    </a:cubicBezTo>
                    <a:close/>
                  </a:path>
                </a:pathLst>
              </a:custGeom>
              <a:solidFill>
                <a:srgbClr val="3275C5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4451974" y="1170495"/>
              <a:ext cx="4192850" cy="693710"/>
              <a:chOff x="0" y="0"/>
              <a:chExt cx="1250766" cy="20694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22107" y="0"/>
                <a:ext cx="1206553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06553" h="206940">
                    <a:moveTo>
                      <a:pt x="221454" y="0"/>
                    </a:moveTo>
                    <a:lnTo>
                      <a:pt x="1188298" y="0"/>
                    </a:lnTo>
                    <a:cubicBezTo>
                      <a:pt x="1195119" y="0"/>
                      <a:pt x="1201274" y="4093"/>
                      <a:pt x="1203913" y="10382"/>
                    </a:cubicBezTo>
                    <a:cubicBezTo>
                      <a:pt x="1206552" y="16672"/>
                      <a:pt x="1205160" y="23932"/>
                      <a:pt x="1200381" y="28799"/>
                    </a:cubicBezTo>
                    <a:lnTo>
                      <a:pt x="1053737" y="178141"/>
                    </a:lnTo>
                    <a:cubicBezTo>
                      <a:pt x="1035649" y="196563"/>
                      <a:pt x="1010915" y="206940"/>
                      <a:pt x="985098" y="206940"/>
                    </a:cubicBezTo>
                    <a:lnTo>
                      <a:pt x="18254" y="206940"/>
                    </a:lnTo>
                    <a:cubicBezTo>
                      <a:pt x="11433" y="206940"/>
                      <a:pt x="5278" y="202848"/>
                      <a:pt x="2639" y="196558"/>
                    </a:cubicBezTo>
                    <a:cubicBezTo>
                      <a:pt x="0" y="190268"/>
                      <a:pt x="1392" y="183008"/>
                      <a:pt x="6171" y="178141"/>
                    </a:cubicBezTo>
                    <a:lnTo>
                      <a:pt x="152815" y="28799"/>
                    </a:lnTo>
                    <a:cubicBezTo>
                      <a:pt x="170903" y="10377"/>
                      <a:pt x="195637" y="0"/>
                      <a:pt x="221454" y="0"/>
                    </a:cubicBezTo>
                    <a:close/>
                  </a:path>
                </a:pathLst>
              </a:custGeom>
              <a:solidFill>
                <a:srgbClr val="64CAF4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993"/>
                  </a:lnSpc>
                </a:pPr>
                <a:r>
                  <a:rPr lang="en-US" sz="1763" b="1" dirty="0">
                    <a:solidFill>
                      <a:srgbClr val="FCFEFF"/>
                    </a:solidFill>
                    <a:latin typeface="Source Sans Pro" charset="0"/>
                    <a:ea typeface="Source Sans Pro" charset="0"/>
                  </a:rPr>
                  <a:t>         </a:t>
                </a:r>
                <a:r>
                  <a:rPr lang="en-US" sz="2400" b="1" dirty="0">
                    <a:solidFill>
                      <a:srgbClr val="FCFEFF"/>
                    </a:solidFill>
                    <a:latin typeface="Source Sans Pro" charset="0"/>
                    <a:ea typeface="Source Sans Pro" charset="0"/>
                  </a:rPr>
                  <a:t>ХНУРЕ</a:t>
                </a:r>
              </a:p>
            </p:txBody>
          </p:sp>
        </p:grpSp>
      </p:grpSp>
      <p:grpSp>
        <p:nvGrpSpPr>
          <p:cNvPr id="23" name="Группа 22"/>
          <p:cNvGrpSpPr/>
          <p:nvPr/>
        </p:nvGrpSpPr>
        <p:grpSpPr>
          <a:xfrm>
            <a:off x="8979423" y="785782"/>
            <a:ext cx="4593733" cy="4593733"/>
            <a:chOff x="8909240" y="1005824"/>
            <a:chExt cx="4593733" cy="4593733"/>
          </a:xfrm>
        </p:grpSpPr>
        <p:grpSp>
          <p:nvGrpSpPr>
            <p:cNvPr id="12" name="Group 12"/>
            <p:cNvGrpSpPr/>
            <p:nvPr/>
          </p:nvGrpSpPr>
          <p:grpSpPr>
            <a:xfrm>
              <a:off x="8909240" y="1005824"/>
              <a:ext cx="4593733" cy="4593733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FEFF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52498" tIns="52498" rIns="52498" bIns="52498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9144000" y="1142972"/>
              <a:ext cx="4305044" cy="4305026"/>
              <a:chOff x="0" y="-1"/>
              <a:chExt cx="6350000" cy="6349974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-1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 l="-4635" r="-4635"/>
                </a:stretch>
              </a:blipFill>
            </p:spPr>
          </p:sp>
        </p:grpSp>
      </p:grpSp>
      <p:sp>
        <p:nvSpPr>
          <p:cNvPr id="17" name="Freeform 17"/>
          <p:cNvSpPr/>
          <p:nvPr/>
        </p:nvSpPr>
        <p:spPr>
          <a:xfrm>
            <a:off x="2200228" y="3673829"/>
            <a:ext cx="523227" cy="523227"/>
          </a:xfrm>
          <a:custGeom>
            <a:avLst/>
            <a:gdLst/>
            <a:ahLst/>
            <a:cxnLst/>
            <a:rect l="l" t="t" r="r" b="b"/>
            <a:pathLst>
              <a:path w="523227" h="523227">
                <a:moveTo>
                  <a:pt x="0" y="0"/>
                </a:moveTo>
                <a:lnTo>
                  <a:pt x="523227" y="0"/>
                </a:lnTo>
                <a:lnTo>
                  <a:pt x="523227" y="523227"/>
                </a:lnTo>
                <a:lnTo>
                  <a:pt x="0" y="52322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lum bright="-10000" contrast="-10000"/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010387" y="4699811"/>
            <a:ext cx="12705909" cy="2872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uk-UA" sz="8000" spc="32" dirty="0" smtClean="0">
                <a:solidFill>
                  <a:srgbClr val="3B9CED"/>
                </a:solidFill>
                <a:latin typeface="Source Sans Pro Bold"/>
              </a:rPr>
              <a:t>F1 ПРИКЛАДНА</a:t>
            </a:r>
          </a:p>
          <a:p>
            <a:pPr algn="l">
              <a:lnSpc>
                <a:spcPts val="11200"/>
              </a:lnSpc>
            </a:pPr>
            <a:r>
              <a:rPr lang="uk-UA" sz="8000" spc="32" dirty="0" smtClean="0">
                <a:solidFill>
                  <a:srgbClr val="3B9CED"/>
                </a:solidFill>
                <a:latin typeface="Source Sans Pro Bold"/>
              </a:rPr>
              <a:t>МАТЕМАТИКА</a:t>
            </a:r>
            <a:endParaRPr lang="uk-UA" sz="8000" spc="32" dirty="0">
              <a:solidFill>
                <a:srgbClr val="3B9CED"/>
              </a:solidFill>
              <a:latin typeface="Source Sans Pro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434371" y="671494"/>
            <a:ext cx="7352835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dirty="0">
                <a:solidFill>
                  <a:srgbClr val="64CAF4"/>
                </a:solidFill>
                <a:latin typeface="Source Sans Pro Bold"/>
              </a:rPr>
              <a:t>ХАРКІВСЬКИЙ </a:t>
            </a:r>
          </a:p>
          <a:p>
            <a:pPr algn="l">
              <a:lnSpc>
                <a:spcPts val="3600"/>
              </a:lnSpc>
            </a:pPr>
            <a:r>
              <a:rPr lang="en-US" sz="3000" dirty="0">
                <a:solidFill>
                  <a:srgbClr val="64CAF4"/>
                </a:solidFill>
                <a:latin typeface="Source Sans Pro Bold"/>
              </a:rPr>
              <a:t>НАЦІОНАЛЬНИЙ </a:t>
            </a:r>
          </a:p>
          <a:p>
            <a:pPr algn="l">
              <a:lnSpc>
                <a:spcPts val="3600"/>
              </a:lnSpc>
            </a:pPr>
            <a:r>
              <a:rPr lang="en-US" sz="3000" dirty="0">
                <a:solidFill>
                  <a:srgbClr val="64CAF4"/>
                </a:solidFill>
                <a:latin typeface="Source Sans Pro Bold"/>
              </a:rPr>
              <a:t>УНІВЕРСИТЕТ </a:t>
            </a:r>
          </a:p>
          <a:p>
            <a:pPr algn="l">
              <a:lnSpc>
                <a:spcPts val="3600"/>
              </a:lnSpc>
            </a:pPr>
            <a:r>
              <a:rPr lang="en-US" sz="3000" dirty="0">
                <a:solidFill>
                  <a:srgbClr val="64CAF4"/>
                </a:solidFill>
                <a:latin typeface="Source Sans Pro Bold"/>
              </a:rPr>
              <a:t>РАДІОЕЛЕКТРОНИКИ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423195" y="8348980"/>
            <a:ext cx="4622964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0"/>
              </a:lnSpc>
            </a:pPr>
            <a:r>
              <a:rPr lang="uk-UA" sz="3000" dirty="0">
                <a:solidFill>
                  <a:srgbClr val="FCFEFF"/>
                </a:solidFill>
                <a:latin typeface="Source Sans Pro Bold"/>
              </a:rPr>
              <a:t>Кафедра прикладної математики</a:t>
            </a:r>
          </a:p>
        </p:txBody>
      </p:sp>
      <p:sp>
        <p:nvSpPr>
          <p:cNvPr id="21" name="Freeform 21"/>
          <p:cNvSpPr/>
          <p:nvPr/>
        </p:nvSpPr>
        <p:spPr>
          <a:xfrm>
            <a:off x="12240051" y="8418578"/>
            <a:ext cx="1673177" cy="1679444"/>
          </a:xfrm>
          <a:custGeom>
            <a:avLst/>
            <a:gdLst/>
            <a:ahLst/>
            <a:cxnLst/>
            <a:rect l="l" t="t" r="r" b="b"/>
            <a:pathLst>
              <a:path w="1673177" h="1679444">
                <a:moveTo>
                  <a:pt x="0" y="0"/>
                </a:moveTo>
                <a:lnTo>
                  <a:pt x="1673177" y="0"/>
                </a:lnTo>
                <a:lnTo>
                  <a:pt x="1673177" y="1679444"/>
                </a:lnTo>
                <a:lnTo>
                  <a:pt x="0" y="1679444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xmlns="" id="{6EFB2C39-4310-4E5E-860F-188079CEBA8B}"/>
              </a:ext>
            </a:extLst>
          </p:cNvPr>
          <p:cNvSpPr txBox="1"/>
          <p:nvPr/>
        </p:nvSpPr>
        <p:spPr>
          <a:xfrm>
            <a:off x="3010387" y="2816573"/>
            <a:ext cx="12705909" cy="147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uk-UA" sz="4800" spc="32" dirty="0">
                <a:solidFill>
                  <a:srgbClr val="0070C0"/>
                </a:solidFill>
                <a:latin typeface="Source Sans Pro Bold"/>
              </a:rPr>
              <a:t>Галузь </a:t>
            </a:r>
            <a:r>
              <a:rPr lang="en-US" sz="4800" spc="32" dirty="0">
                <a:solidFill>
                  <a:srgbClr val="0070C0"/>
                </a:solidFill>
                <a:latin typeface="Source Sans Pro Bold"/>
              </a:rPr>
              <a:t>F </a:t>
            </a:r>
            <a:endParaRPr lang="uk-UA" sz="4800" spc="32" dirty="0">
              <a:solidFill>
                <a:srgbClr val="0070C0"/>
              </a:solidFill>
              <a:latin typeface="Source Sans Pro Bold"/>
            </a:endParaRPr>
          </a:p>
          <a:p>
            <a:pPr algn="l"/>
            <a:r>
              <a:rPr lang="uk-UA" sz="4800" dirty="0">
                <a:solidFill>
                  <a:srgbClr val="0070C0"/>
                </a:solidFill>
                <a:latin typeface="Source Sans Pro Bold"/>
              </a:rPr>
              <a:t>Інформаційні технології</a:t>
            </a:r>
            <a:endParaRPr lang="en-US" sz="4800" dirty="0">
              <a:solidFill>
                <a:srgbClr val="0070C0"/>
              </a:solidFill>
              <a:latin typeface="Source Sans Pr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9"/>
          <p:cNvSpPr txBox="1"/>
          <p:nvPr/>
        </p:nvSpPr>
        <p:spPr>
          <a:xfrm>
            <a:off x="1589079" y="866775"/>
            <a:ext cx="14530060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>
                <a:solidFill>
                  <a:srgbClr val="3B9CED"/>
                </a:solidFill>
                <a:latin typeface="Source Sans Pro Bold"/>
              </a:rPr>
              <a:t>ПРИКЛАДНА МАТЕМАТИКА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4410002" y="-369454"/>
            <a:ext cx="7009358" cy="1138013"/>
            <a:chOff x="0" y="0"/>
            <a:chExt cx="812800" cy="131963"/>
          </a:xfrm>
        </p:grpSpPr>
        <p:sp>
          <p:nvSpPr>
            <p:cNvPr id="24" name="Freeform 24"/>
            <p:cNvSpPr/>
            <p:nvPr/>
          </p:nvSpPr>
          <p:spPr>
            <a:xfrm>
              <a:off x="14243" y="0"/>
              <a:ext cx="784313" cy="131963"/>
            </a:xfrm>
            <a:custGeom>
              <a:avLst/>
              <a:gdLst/>
              <a:ahLst/>
              <a:cxnLst/>
              <a:rect l="l" t="t" r="r" b="b"/>
              <a:pathLst>
                <a:path w="784313" h="131963">
                  <a:moveTo>
                    <a:pt x="574371" y="0"/>
                  </a:moveTo>
                  <a:lnTo>
                    <a:pt x="6743" y="0"/>
                  </a:lnTo>
                  <a:cubicBezTo>
                    <a:pt x="3990" y="0"/>
                    <a:pt x="1564" y="1811"/>
                    <a:pt x="782" y="4451"/>
                  </a:cubicBezTo>
                  <a:cubicBezTo>
                    <a:pt x="0" y="7091"/>
                    <a:pt x="1048" y="9930"/>
                    <a:pt x="3357" y="11430"/>
                  </a:cubicBezTo>
                  <a:lnTo>
                    <a:pt x="171357" y="120533"/>
                  </a:lnTo>
                  <a:cubicBezTo>
                    <a:pt x="182844" y="127993"/>
                    <a:pt x="196246" y="131963"/>
                    <a:pt x="209943" y="131963"/>
                  </a:cubicBezTo>
                  <a:lnTo>
                    <a:pt x="777571" y="131963"/>
                  </a:lnTo>
                  <a:cubicBezTo>
                    <a:pt x="780324" y="131963"/>
                    <a:pt x="782750" y="130152"/>
                    <a:pt x="783532" y="127512"/>
                  </a:cubicBezTo>
                  <a:cubicBezTo>
                    <a:pt x="784314" y="124873"/>
                    <a:pt x="783266" y="122033"/>
                    <a:pt x="780957" y="120533"/>
                  </a:cubicBezTo>
                  <a:lnTo>
                    <a:pt x="612957" y="11430"/>
                  </a:lnTo>
                  <a:cubicBezTo>
                    <a:pt x="601470" y="3970"/>
                    <a:pt x="588068" y="0"/>
                    <a:pt x="574371" y="0"/>
                  </a:cubicBezTo>
                  <a:close/>
                </a:path>
              </a:pathLst>
            </a:custGeom>
            <a:solidFill>
              <a:srgbClr val="3275C5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101600" y="19050"/>
              <a:ext cx="609600" cy="112913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6629956" y="508418"/>
            <a:ext cx="3144637" cy="520282"/>
            <a:chOff x="0" y="0"/>
            <a:chExt cx="812800" cy="134478"/>
          </a:xfrm>
        </p:grpSpPr>
        <p:sp>
          <p:nvSpPr>
            <p:cNvPr id="27" name="Freeform 27"/>
            <p:cNvSpPr/>
            <p:nvPr/>
          </p:nvSpPr>
          <p:spPr>
            <a:xfrm>
              <a:off x="26532" y="0"/>
              <a:ext cx="759735" cy="134478"/>
            </a:xfrm>
            <a:custGeom>
              <a:avLst/>
              <a:gdLst/>
              <a:ahLst/>
              <a:cxnLst/>
              <a:rect l="l" t="t" r="r" b="b"/>
              <a:pathLst>
                <a:path w="759735" h="134478">
                  <a:moveTo>
                    <a:pt x="543677" y="0"/>
                  </a:moveTo>
                  <a:lnTo>
                    <a:pt x="12859" y="0"/>
                  </a:lnTo>
                  <a:cubicBezTo>
                    <a:pt x="7628" y="0"/>
                    <a:pt x="3015" y="3429"/>
                    <a:pt x="1508" y="8438"/>
                  </a:cubicBezTo>
                  <a:cubicBezTo>
                    <a:pt x="0" y="13447"/>
                    <a:pt x="1955" y="18853"/>
                    <a:pt x="6317" y="21740"/>
                  </a:cubicBezTo>
                  <a:lnTo>
                    <a:pt x="143819" y="112739"/>
                  </a:lnTo>
                  <a:cubicBezTo>
                    <a:pt x="165244" y="126918"/>
                    <a:pt x="190367" y="134478"/>
                    <a:pt x="216059" y="134478"/>
                  </a:cubicBezTo>
                  <a:lnTo>
                    <a:pt x="746877" y="134478"/>
                  </a:lnTo>
                  <a:cubicBezTo>
                    <a:pt x="752108" y="134478"/>
                    <a:pt x="756721" y="131049"/>
                    <a:pt x="758228" y="126040"/>
                  </a:cubicBezTo>
                  <a:cubicBezTo>
                    <a:pt x="759736" y="121031"/>
                    <a:pt x="757781" y="115626"/>
                    <a:pt x="753419" y="112739"/>
                  </a:cubicBezTo>
                  <a:lnTo>
                    <a:pt x="615917" y="21740"/>
                  </a:lnTo>
                  <a:cubicBezTo>
                    <a:pt x="594492" y="7561"/>
                    <a:pt x="569369" y="0"/>
                    <a:pt x="543677" y="0"/>
                  </a:cubicBezTo>
                  <a:close/>
                </a:path>
              </a:pathLst>
            </a:custGeom>
            <a:solidFill>
              <a:srgbClr val="64CAF4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101600" y="19050"/>
              <a:ext cx="609600" cy="115428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sp>
        <p:nvSpPr>
          <p:cNvPr id="29" name="TextBox 4"/>
          <p:cNvSpPr txBox="1"/>
          <p:nvPr/>
        </p:nvSpPr>
        <p:spPr>
          <a:xfrm>
            <a:off x="2786018" y="2221036"/>
            <a:ext cx="12287336" cy="707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4600" b="1" dirty="0" smtClean="0">
                <a:latin typeface="Source Sans Pro Bold" charset="0"/>
                <a:ea typeface="Source Sans Pro Bold" charset="0"/>
              </a:rPr>
              <a:t>Простір можливостей</a:t>
            </a:r>
            <a:endParaRPr lang="uk-UA" sz="4600" b="1" dirty="0">
              <a:latin typeface="Source Sans Pro Bold" charset="0"/>
              <a:ea typeface="Source Sans Pro Bold" charset="0"/>
            </a:endParaRPr>
          </a:p>
        </p:txBody>
      </p:sp>
      <p:sp>
        <p:nvSpPr>
          <p:cNvPr id="36" name="TextBox 21"/>
          <p:cNvSpPr txBox="1"/>
          <p:nvPr/>
        </p:nvSpPr>
        <p:spPr>
          <a:xfrm>
            <a:off x="1643010" y="9082811"/>
            <a:ext cx="2928958" cy="775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sz="2800" spc="-100" dirty="0" smtClean="0">
                <a:solidFill>
                  <a:srgbClr val="3B9CED"/>
                </a:solidFill>
                <a:latin typeface="Source Sans Pro" charset="0"/>
                <a:ea typeface="Source Sans Pro" charset="0"/>
                <a:cs typeface="Source Sans Pro"/>
                <a:sym typeface="Source Sans Pro"/>
              </a:rPr>
              <a:t>Реальні </a:t>
            </a:r>
            <a:r>
              <a:rPr lang="uk-UA" sz="2800" spc="-100" dirty="0" err="1" smtClean="0">
                <a:solidFill>
                  <a:srgbClr val="3B9CED"/>
                </a:solidFill>
                <a:latin typeface="Source Sans Pro" charset="0"/>
                <a:ea typeface="Source Sans Pro" charset="0"/>
                <a:cs typeface="Source Sans Pro"/>
                <a:sym typeface="Source Sans Pro"/>
              </a:rPr>
              <a:t>про</a:t>
            </a:r>
            <a:r>
              <a:rPr lang="uk-UA" sz="2600" spc="-100" dirty="0" err="1" smtClean="0">
                <a:solidFill>
                  <a:srgbClr val="3B9CED"/>
                </a:solidFill>
                <a:latin typeface="Source Sans Pro" charset="0"/>
                <a:ea typeface="Source Sans Pro" charset="0"/>
                <a:cs typeface="Source Sans Pro"/>
                <a:sym typeface="Source Sans Pro"/>
              </a:rPr>
              <a:t>є</a:t>
            </a:r>
            <a:r>
              <a:rPr lang="uk-UA" sz="2800" spc="-100" dirty="0" err="1" smtClean="0">
                <a:solidFill>
                  <a:srgbClr val="3B9CED"/>
                </a:solidFill>
                <a:latin typeface="Source Sans Pro" charset="0"/>
                <a:ea typeface="Source Sans Pro" charset="0"/>
                <a:cs typeface="Source Sans Pro"/>
                <a:sym typeface="Source Sans Pro"/>
              </a:rPr>
              <a:t>кти</a:t>
            </a:r>
            <a:r>
              <a:rPr lang="uk-UA" sz="2800" spc="-100" dirty="0" smtClean="0">
                <a:solidFill>
                  <a:srgbClr val="3B9CED"/>
                </a:solidFill>
                <a:latin typeface="Source Sans Pro" charset="0"/>
                <a:ea typeface="Source Sans Pro" charset="0"/>
                <a:cs typeface="Source Sans Pro"/>
                <a:sym typeface="Source Sans Pro"/>
              </a:rPr>
              <a:t> </a:t>
            </a:r>
            <a:br>
              <a:rPr lang="uk-UA" sz="2800" spc="-100" dirty="0" smtClean="0">
                <a:solidFill>
                  <a:srgbClr val="3B9CED"/>
                </a:solidFill>
                <a:latin typeface="Source Sans Pro" charset="0"/>
                <a:ea typeface="Source Sans Pro" charset="0"/>
                <a:cs typeface="Source Sans Pro"/>
                <a:sym typeface="Source Sans Pro"/>
              </a:rPr>
            </a:br>
            <a:r>
              <a:rPr lang="uk-UA" sz="2800" spc="-100" dirty="0" smtClean="0">
                <a:solidFill>
                  <a:srgbClr val="3B9CED"/>
                </a:solidFill>
                <a:latin typeface="Source Sans Pro" charset="0"/>
                <a:ea typeface="Source Sans Pro" charset="0"/>
                <a:cs typeface="Source Sans Pro"/>
                <a:sym typeface="Source Sans Pro"/>
              </a:rPr>
              <a:t>бізнесу та індустрії</a:t>
            </a:r>
            <a:endParaRPr lang="uk-UA" sz="2800" spc="-100" dirty="0">
              <a:solidFill>
                <a:srgbClr val="3B9CED"/>
              </a:solidFill>
              <a:latin typeface="Source Sans Pro" charset="0"/>
              <a:ea typeface="Source Sans Pro" charset="0"/>
              <a:cs typeface="Source Sans Pro"/>
              <a:sym typeface="Source Sans Pro"/>
            </a:endParaRPr>
          </a:p>
        </p:txBody>
      </p:sp>
      <p:sp>
        <p:nvSpPr>
          <p:cNvPr id="38" name="TextBox 21"/>
          <p:cNvSpPr txBox="1"/>
          <p:nvPr/>
        </p:nvSpPr>
        <p:spPr>
          <a:xfrm>
            <a:off x="8000992" y="9082811"/>
            <a:ext cx="2714644" cy="775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fr-FR" sz="2800" dirty="0" smtClean="0">
                <a:solidFill>
                  <a:srgbClr val="3B9CED"/>
                </a:solidFill>
                <a:latin typeface="Source Sans Pro" charset="0"/>
                <a:ea typeface="Source Sans Pro" charset="0"/>
              </a:rPr>
              <a:t>AI, Data Science</a:t>
            </a:r>
            <a:r>
              <a:rPr lang="uk-UA" sz="2800" dirty="0" smtClean="0">
                <a:solidFill>
                  <a:srgbClr val="3B9CED"/>
                </a:solidFill>
                <a:latin typeface="Source Sans Pro" charset="0"/>
                <a:ea typeface="Source Sans Pro" charset="0"/>
              </a:rPr>
              <a:t/>
            </a:r>
            <a:br>
              <a:rPr lang="uk-UA" sz="2800" dirty="0" smtClean="0">
                <a:solidFill>
                  <a:srgbClr val="3B9CED"/>
                </a:solidFill>
                <a:latin typeface="Source Sans Pro" charset="0"/>
                <a:ea typeface="Source Sans Pro" charset="0"/>
              </a:rPr>
            </a:br>
            <a:r>
              <a:rPr lang="uk-UA" sz="2800" dirty="0" smtClean="0">
                <a:solidFill>
                  <a:srgbClr val="3B9CED"/>
                </a:solidFill>
                <a:latin typeface="Source Sans Pro" charset="0"/>
                <a:ea typeface="Source Sans Pro" charset="0"/>
              </a:rPr>
              <a:t>програмування</a:t>
            </a:r>
            <a:endParaRPr lang="uk-UA" sz="2800" spc="-100" dirty="0">
              <a:solidFill>
                <a:srgbClr val="3B9CED"/>
              </a:solidFill>
              <a:latin typeface="Source Sans Pro" charset="0"/>
              <a:ea typeface="Source Sans Pro" charset="0"/>
              <a:cs typeface="Source Sans Pro"/>
              <a:sym typeface="Source Sans Pro"/>
            </a:endParaRPr>
          </a:p>
        </p:txBody>
      </p:sp>
      <p:sp>
        <p:nvSpPr>
          <p:cNvPr id="39" name="TextBox 21"/>
          <p:cNvSpPr txBox="1"/>
          <p:nvPr/>
        </p:nvSpPr>
        <p:spPr>
          <a:xfrm>
            <a:off x="13930346" y="9082811"/>
            <a:ext cx="2857520" cy="775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sz="2800" dirty="0" smtClean="0">
                <a:solidFill>
                  <a:srgbClr val="3B9CED"/>
                </a:solidFill>
                <a:latin typeface="Source Sans Pro" charset="0"/>
                <a:ea typeface="Source Sans Pro" charset="0"/>
              </a:rPr>
              <a:t>Моделювання </a:t>
            </a:r>
            <a:br>
              <a:rPr lang="uk-UA" sz="2800" dirty="0" smtClean="0">
                <a:solidFill>
                  <a:srgbClr val="3B9CED"/>
                </a:solidFill>
                <a:latin typeface="Source Sans Pro" charset="0"/>
                <a:ea typeface="Source Sans Pro" charset="0"/>
              </a:rPr>
            </a:br>
            <a:r>
              <a:rPr lang="uk-UA" sz="2800" dirty="0" smtClean="0">
                <a:solidFill>
                  <a:srgbClr val="3B9CED"/>
                </a:solidFill>
                <a:latin typeface="Source Sans Pro" charset="0"/>
                <a:ea typeface="Source Sans Pro" charset="0"/>
              </a:rPr>
              <a:t>та аналітика</a:t>
            </a:r>
            <a:endParaRPr lang="uk-UA" sz="2800" spc="-100" dirty="0">
              <a:solidFill>
                <a:srgbClr val="3B9CED"/>
              </a:solidFill>
              <a:latin typeface="Source Sans Pro" charset="0"/>
              <a:ea typeface="Source Sans Pro" charset="0"/>
              <a:cs typeface="Source Sans Pro"/>
              <a:sym typeface="Source Sans Pro"/>
            </a:endParaRPr>
          </a:p>
        </p:txBody>
      </p:sp>
      <p:grpSp>
        <p:nvGrpSpPr>
          <p:cNvPr id="60" name="Группа 59"/>
          <p:cNvGrpSpPr/>
          <p:nvPr/>
        </p:nvGrpSpPr>
        <p:grpSpPr>
          <a:xfrm>
            <a:off x="0" y="3071798"/>
            <a:ext cx="18288000" cy="4757854"/>
            <a:chOff x="0" y="2885976"/>
            <a:chExt cx="18288000" cy="475785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2885976"/>
              <a:ext cx="18288000" cy="4757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4" name="Group 12"/>
            <p:cNvGrpSpPr>
              <a:grpSpLocks noChangeAspect="1"/>
            </p:cNvGrpSpPr>
            <p:nvPr/>
          </p:nvGrpSpPr>
          <p:grpSpPr>
            <a:xfrm>
              <a:off x="7215174" y="3056400"/>
              <a:ext cx="3854597" cy="3854583"/>
              <a:chOff x="0" y="0"/>
              <a:chExt cx="6350000" cy="6349975"/>
            </a:xfrm>
          </p:grpSpPr>
          <p:sp>
            <p:nvSpPr>
              <p:cNvPr id="55" name="Freeform 13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3" cstate="print"/>
                <a:stretch>
                  <a:fillRect l="-47338" r="-47338"/>
                </a:stretch>
              </a:blipFill>
            </p:spPr>
          </p:sp>
        </p:grpSp>
        <p:grpSp>
          <p:nvGrpSpPr>
            <p:cNvPr id="56" name="Group 17"/>
            <p:cNvGrpSpPr>
              <a:grpSpLocks noChangeAspect="1"/>
            </p:cNvGrpSpPr>
            <p:nvPr/>
          </p:nvGrpSpPr>
          <p:grpSpPr>
            <a:xfrm>
              <a:off x="13125795" y="3042112"/>
              <a:ext cx="3854597" cy="3854583"/>
              <a:chOff x="0" y="0"/>
              <a:chExt cx="6350000" cy="6349975"/>
            </a:xfrm>
          </p:grpSpPr>
          <p:sp>
            <p:nvSpPr>
              <p:cNvPr id="57" name="Freeform 18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4" cstate="print"/>
                <a:stretch>
                  <a:fillRect l="-18119" r="-18119"/>
                </a:stretch>
              </a:blipFill>
            </p:spPr>
          </p:sp>
        </p:grpSp>
        <p:grpSp>
          <p:nvGrpSpPr>
            <p:cNvPr id="58" name="Group 7"/>
            <p:cNvGrpSpPr>
              <a:grpSpLocks noChangeAspect="1"/>
            </p:cNvGrpSpPr>
            <p:nvPr/>
          </p:nvGrpSpPr>
          <p:grpSpPr>
            <a:xfrm>
              <a:off x="1323648" y="3056400"/>
              <a:ext cx="3854597" cy="3854583"/>
              <a:chOff x="0" y="0"/>
              <a:chExt cx="6350000" cy="6349975"/>
            </a:xfrm>
          </p:grpSpPr>
          <p:sp>
            <p:nvSpPr>
              <p:cNvPr id="59" name="Freeform 8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 l="-30225" r="-30225"/>
                </a:stretch>
              </a:blipFill>
            </p:spPr>
          </p:sp>
        </p:grpSp>
      </p:grpSp>
      <p:sp>
        <p:nvSpPr>
          <p:cNvPr id="21" name="TextBox 21"/>
          <p:cNvSpPr txBox="1"/>
          <p:nvPr/>
        </p:nvSpPr>
        <p:spPr>
          <a:xfrm>
            <a:off x="564732" y="7672848"/>
            <a:ext cx="5114123" cy="1286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95000"/>
              </a:lnSpc>
            </a:pPr>
            <a:r>
              <a:rPr lang="uk-UA" sz="4400" spc="19" dirty="0" smtClean="0">
                <a:solidFill>
                  <a:srgbClr val="0070C0"/>
                </a:solidFill>
                <a:latin typeface="Source Sans Pro Bold"/>
              </a:rPr>
              <a:t>Практична діяльність</a:t>
            </a:r>
            <a:endParaRPr lang="uk-UA" sz="4400" spc="19" dirty="0">
              <a:solidFill>
                <a:srgbClr val="0070C0"/>
              </a:solidFill>
              <a:latin typeface="Source Sans Pro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829617" y="7672848"/>
            <a:ext cx="5114123" cy="1929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95000"/>
              </a:lnSpc>
            </a:pPr>
            <a:r>
              <a:rPr lang="uk-UA" sz="4400" spc="19" dirty="0" smtClean="0">
                <a:solidFill>
                  <a:srgbClr val="0070C0"/>
                </a:solidFill>
                <a:latin typeface="Source Sans Pro Bold"/>
              </a:rPr>
              <a:t>Комп’ютерні технології</a:t>
            </a:r>
          </a:p>
          <a:p>
            <a:pPr algn="ctr">
              <a:lnSpc>
                <a:spcPct val="95000"/>
              </a:lnSpc>
            </a:pPr>
            <a:endParaRPr sz="4400"/>
          </a:p>
        </p:txBody>
      </p:sp>
      <p:sp>
        <p:nvSpPr>
          <p:cNvPr id="22" name="TextBox 22"/>
          <p:cNvSpPr txBox="1"/>
          <p:nvPr/>
        </p:nvSpPr>
        <p:spPr>
          <a:xfrm>
            <a:off x="12845396" y="7672848"/>
            <a:ext cx="5114123" cy="1286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95000"/>
              </a:lnSpc>
            </a:pPr>
            <a:r>
              <a:rPr lang="uk-UA" sz="4400" spc="19" dirty="0" smtClean="0">
                <a:solidFill>
                  <a:srgbClr val="0070C0"/>
                </a:solidFill>
                <a:latin typeface="Source Sans Pro Bold"/>
              </a:rPr>
              <a:t>Наукові дослідження</a:t>
            </a:r>
            <a:endParaRPr lang="uk-UA" sz="4400" spc="19" dirty="0">
              <a:solidFill>
                <a:srgbClr val="0070C0"/>
              </a:solidFill>
              <a:latin typeface="Source Sans Pro Bold"/>
            </a:endParaRPr>
          </a:p>
        </p:txBody>
      </p:sp>
      <p:grpSp>
        <p:nvGrpSpPr>
          <p:cNvPr id="64" name="Group 23"/>
          <p:cNvGrpSpPr/>
          <p:nvPr/>
        </p:nvGrpSpPr>
        <p:grpSpPr>
          <a:xfrm>
            <a:off x="14562402" y="-217054"/>
            <a:ext cx="7009358" cy="1138013"/>
            <a:chOff x="0" y="0"/>
            <a:chExt cx="812800" cy="131963"/>
          </a:xfrm>
        </p:grpSpPr>
        <p:sp>
          <p:nvSpPr>
            <p:cNvPr id="65" name="Freeform 24"/>
            <p:cNvSpPr/>
            <p:nvPr/>
          </p:nvSpPr>
          <p:spPr>
            <a:xfrm>
              <a:off x="14243" y="0"/>
              <a:ext cx="784313" cy="131963"/>
            </a:xfrm>
            <a:custGeom>
              <a:avLst/>
              <a:gdLst/>
              <a:ahLst/>
              <a:cxnLst/>
              <a:rect l="l" t="t" r="r" b="b"/>
              <a:pathLst>
                <a:path w="784313" h="131963">
                  <a:moveTo>
                    <a:pt x="574371" y="0"/>
                  </a:moveTo>
                  <a:lnTo>
                    <a:pt x="6743" y="0"/>
                  </a:lnTo>
                  <a:cubicBezTo>
                    <a:pt x="3990" y="0"/>
                    <a:pt x="1564" y="1811"/>
                    <a:pt x="782" y="4451"/>
                  </a:cubicBezTo>
                  <a:cubicBezTo>
                    <a:pt x="0" y="7091"/>
                    <a:pt x="1048" y="9930"/>
                    <a:pt x="3357" y="11430"/>
                  </a:cubicBezTo>
                  <a:lnTo>
                    <a:pt x="171357" y="120533"/>
                  </a:lnTo>
                  <a:cubicBezTo>
                    <a:pt x="182844" y="127993"/>
                    <a:pt x="196246" y="131963"/>
                    <a:pt x="209943" y="131963"/>
                  </a:cubicBezTo>
                  <a:lnTo>
                    <a:pt x="777571" y="131963"/>
                  </a:lnTo>
                  <a:cubicBezTo>
                    <a:pt x="780324" y="131963"/>
                    <a:pt x="782750" y="130152"/>
                    <a:pt x="783532" y="127512"/>
                  </a:cubicBezTo>
                  <a:cubicBezTo>
                    <a:pt x="784314" y="124873"/>
                    <a:pt x="783266" y="122033"/>
                    <a:pt x="780957" y="120533"/>
                  </a:cubicBezTo>
                  <a:lnTo>
                    <a:pt x="612957" y="11430"/>
                  </a:lnTo>
                  <a:cubicBezTo>
                    <a:pt x="601470" y="3970"/>
                    <a:pt x="588068" y="0"/>
                    <a:pt x="574371" y="0"/>
                  </a:cubicBezTo>
                  <a:close/>
                </a:path>
              </a:pathLst>
            </a:custGeom>
            <a:solidFill>
              <a:srgbClr val="3275C5"/>
            </a:solidFill>
          </p:spPr>
        </p:sp>
        <p:sp>
          <p:nvSpPr>
            <p:cNvPr id="66" name="TextBox 25"/>
            <p:cNvSpPr txBox="1"/>
            <p:nvPr/>
          </p:nvSpPr>
          <p:spPr>
            <a:xfrm>
              <a:off x="101600" y="19050"/>
              <a:ext cx="609600" cy="112913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67" name="Group 26"/>
          <p:cNvGrpSpPr/>
          <p:nvPr/>
        </p:nvGrpSpPr>
        <p:grpSpPr>
          <a:xfrm>
            <a:off x="16782356" y="660818"/>
            <a:ext cx="3144637" cy="520282"/>
            <a:chOff x="0" y="0"/>
            <a:chExt cx="812800" cy="134478"/>
          </a:xfrm>
        </p:grpSpPr>
        <p:sp>
          <p:nvSpPr>
            <p:cNvPr id="68" name="Freeform 27"/>
            <p:cNvSpPr/>
            <p:nvPr/>
          </p:nvSpPr>
          <p:spPr>
            <a:xfrm>
              <a:off x="26532" y="0"/>
              <a:ext cx="759735" cy="134478"/>
            </a:xfrm>
            <a:custGeom>
              <a:avLst/>
              <a:gdLst/>
              <a:ahLst/>
              <a:cxnLst/>
              <a:rect l="l" t="t" r="r" b="b"/>
              <a:pathLst>
                <a:path w="759735" h="134478">
                  <a:moveTo>
                    <a:pt x="543677" y="0"/>
                  </a:moveTo>
                  <a:lnTo>
                    <a:pt x="12859" y="0"/>
                  </a:lnTo>
                  <a:cubicBezTo>
                    <a:pt x="7628" y="0"/>
                    <a:pt x="3015" y="3429"/>
                    <a:pt x="1508" y="8438"/>
                  </a:cubicBezTo>
                  <a:cubicBezTo>
                    <a:pt x="0" y="13447"/>
                    <a:pt x="1955" y="18853"/>
                    <a:pt x="6317" y="21740"/>
                  </a:cubicBezTo>
                  <a:lnTo>
                    <a:pt x="143819" y="112739"/>
                  </a:lnTo>
                  <a:cubicBezTo>
                    <a:pt x="165244" y="126918"/>
                    <a:pt x="190367" y="134478"/>
                    <a:pt x="216059" y="134478"/>
                  </a:cubicBezTo>
                  <a:lnTo>
                    <a:pt x="746877" y="134478"/>
                  </a:lnTo>
                  <a:cubicBezTo>
                    <a:pt x="752108" y="134478"/>
                    <a:pt x="756721" y="131049"/>
                    <a:pt x="758228" y="126040"/>
                  </a:cubicBezTo>
                  <a:cubicBezTo>
                    <a:pt x="759736" y="121031"/>
                    <a:pt x="757781" y="115626"/>
                    <a:pt x="753419" y="112739"/>
                  </a:cubicBezTo>
                  <a:lnTo>
                    <a:pt x="615917" y="21740"/>
                  </a:lnTo>
                  <a:cubicBezTo>
                    <a:pt x="594492" y="7561"/>
                    <a:pt x="569369" y="0"/>
                    <a:pt x="543677" y="0"/>
                  </a:cubicBezTo>
                  <a:close/>
                </a:path>
              </a:pathLst>
            </a:custGeom>
            <a:solidFill>
              <a:srgbClr val="64CAF4"/>
            </a:solidFill>
          </p:spPr>
        </p:sp>
        <p:sp>
          <p:nvSpPr>
            <p:cNvPr id="69" name="TextBox 28"/>
            <p:cNvSpPr txBox="1"/>
            <p:nvPr/>
          </p:nvSpPr>
          <p:spPr>
            <a:xfrm>
              <a:off x="101600" y="19050"/>
              <a:ext cx="609600" cy="115428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70" name="Group 23"/>
          <p:cNvGrpSpPr/>
          <p:nvPr/>
        </p:nvGrpSpPr>
        <p:grpSpPr>
          <a:xfrm>
            <a:off x="-4009026" y="9717993"/>
            <a:ext cx="7009358" cy="1138013"/>
            <a:chOff x="0" y="0"/>
            <a:chExt cx="812800" cy="131963"/>
          </a:xfrm>
        </p:grpSpPr>
        <p:sp>
          <p:nvSpPr>
            <p:cNvPr id="71" name="Freeform 24"/>
            <p:cNvSpPr/>
            <p:nvPr/>
          </p:nvSpPr>
          <p:spPr>
            <a:xfrm>
              <a:off x="14243" y="0"/>
              <a:ext cx="784313" cy="131963"/>
            </a:xfrm>
            <a:custGeom>
              <a:avLst/>
              <a:gdLst/>
              <a:ahLst/>
              <a:cxnLst/>
              <a:rect l="l" t="t" r="r" b="b"/>
              <a:pathLst>
                <a:path w="784313" h="131963">
                  <a:moveTo>
                    <a:pt x="574371" y="0"/>
                  </a:moveTo>
                  <a:lnTo>
                    <a:pt x="6743" y="0"/>
                  </a:lnTo>
                  <a:cubicBezTo>
                    <a:pt x="3990" y="0"/>
                    <a:pt x="1564" y="1811"/>
                    <a:pt x="782" y="4451"/>
                  </a:cubicBezTo>
                  <a:cubicBezTo>
                    <a:pt x="0" y="7091"/>
                    <a:pt x="1048" y="9930"/>
                    <a:pt x="3357" y="11430"/>
                  </a:cubicBezTo>
                  <a:lnTo>
                    <a:pt x="171357" y="120533"/>
                  </a:lnTo>
                  <a:cubicBezTo>
                    <a:pt x="182844" y="127993"/>
                    <a:pt x="196246" y="131963"/>
                    <a:pt x="209943" y="131963"/>
                  </a:cubicBezTo>
                  <a:lnTo>
                    <a:pt x="777571" y="131963"/>
                  </a:lnTo>
                  <a:cubicBezTo>
                    <a:pt x="780324" y="131963"/>
                    <a:pt x="782750" y="130152"/>
                    <a:pt x="783532" y="127512"/>
                  </a:cubicBezTo>
                  <a:cubicBezTo>
                    <a:pt x="784314" y="124873"/>
                    <a:pt x="783266" y="122033"/>
                    <a:pt x="780957" y="120533"/>
                  </a:cubicBezTo>
                  <a:lnTo>
                    <a:pt x="612957" y="11430"/>
                  </a:lnTo>
                  <a:cubicBezTo>
                    <a:pt x="601470" y="3970"/>
                    <a:pt x="588068" y="0"/>
                    <a:pt x="574371" y="0"/>
                  </a:cubicBezTo>
                  <a:close/>
                </a:path>
              </a:pathLst>
            </a:custGeom>
            <a:solidFill>
              <a:srgbClr val="3275C5"/>
            </a:solidFill>
          </p:spPr>
        </p:sp>
        <p:sp>
          <p:nvSpPr>
            <p:cNvPr id="72" name="TextBox 25"/>
            <p:cNvSpPr txBox="1"/>
            <p:nvPr/>
          </p:nvSpPr>
          <p:spPr>
            <a:xfrm>
              <a:off x="101600" y="19050"/>
              <a:ext cx="609600" cy="112913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73" name="Group 26"/>
          <p:cNvGrpSpPr/>
          <p:nvPr/>
        </p:nvGrpSpPr>
        <p:grpSpPr>
          <a:xfrm>
            <a:off x="-2001693" y="9572692"/>
            <a:ext cx="3144637" cy="428592"/>
            <a:chOff x="0" y="0"/>
            <a:chExt cx="812800" cy="134478"/>
          </a:xfrm>
        </p:grpSpPr>
        <p:sp>
          <p:nvSpPr>
            <p:cNvPr id="74" name="Freeform 27"/>
            <p:cNvSpPr/>
            <p:nvPr/>
          </p:nvSpPr>
          <p:spPr>
            <a:xfrm>
              <a:off x="26532" y="0"/>
              <a:ext cx="759735" cy="134478"/>
            </a:xfrm>
            <a:custGeom>
              <a:avLst/>
              <a:gdLst/>
              <a:ahLst/>
              <a:cxnLst/>
              <a:rect l="l" t="t" r="r" b="b"/>
              <a:pathLst>
                <a:path w="759735" h="134478">
                  <a:moveTo>
                    <a:pt x="543677" y="0"/>
                  </a:moveTo>
                  <a:lnTo>
                    <a:pt x="12859" y="0"/>
                  </a:lnTo>
                  <a:cubicBezTo>
                    <a:pt x="7628" y="0"/>
                    <a:pt x="3015" y="3429"/>
                    <a:pt x="1508" y="8438"/>
                  </a:cubicBezTo>
                  <a:cubicBezTo>
                    <a:pt x="0" y="13447"/>
                    <a:pt x="1955" y="18853"/>
                    <a:pt x="6317" y="21740"/>
                  </a:cubicBezTo>
                  <a:lnTo>
                    <a:pt x="143819" y="112739"/>
                  </a:lnTo>
                  <a:cubicBezTo>
                    <a:pt x="165244" y="126918"/>
                    <a:pt x="190367" y="134478"/>
                    <a:pt x="216059" y="134478"/>
                  </a:cubicBezTo>
                  <a:lnTo>
                    <a:pt x="746877" y="134478"/>
                  </a:lnTo>
                  <a:cubicBezTo>
                    <a:pt x="752108" y="134478"/>
                    <a:pt x="756721" y="131049"/>
                    <a:pt x="758228" y="126040"/>
                  </a:cubicBezTo>
                  <a:cubicBezTo>
                    <a:pt x="759736" y="121031"/>
                    <a:pt x="757781" y="115626"/>
                    <a:pt x="753419" y="112739"/>
                  </a:cubicBezTo>
                  <a:lnTo>
                    <a:pt x="615917" y="21740"/>
                  </a:lnTo>
                  <a:cubicBezTo>
                    <a:pt x="594492" y="7561"/>
                    <a:pt x="569369" y="0"/>
                    <a:pt x="543677" y="0"/>
                  </a:cubicBezTo>
                  <a:close/>
                </a:path>
              </a:pathLst>
            </a:custGeom>
            <a:solidFill>
              <a:srgbClr val="64CAF4"/>
            </a:solidFill>
          </p:spPr>
        </p:sp>
        <p:sp>
          <p:nvSpPr>
            <p:cNvPr id="75" name="TextBox 28"/>
            <p:cNvSpPr txBox="1"/>
            <p:nvPr/>
          </p:nvSpPr>
          <p:spPr>
            <a:xfrm>
              <a:off x="101600" y="19050"/>
              <a:ext cx="609600" cy="115428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408728">
            <a:off x="6431514" y="-4498472"/>
            <a:ext cx="15887340" cy="15887340"/>
          </a:xfrm>
          <a:custGeom>
            <a:avLst/>
            <a:gdLst/>
            <a:ahLst/>
            <a:cxnLst/>
            <a:rect l="l" t="t" r="r" b="b"/>
            <a:pathLst>
              <a:path w="15887340" h="15887340">
                <a:moveTo>
                  <a:pt x="0" y="0"/>
                </a:moveTo>
                <a:lnTo>
                  <a:pt x="15887341" y="0"/>
                </a:lnTo>
                <a:lnTo>
                  <a:pt x="15887341" y="15887340"/>
                </a:lnTo>
                <a:lnTo>
                  <a:pt x="0" y="1588734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16234" y="1452534"/>
            <a:ext cx="13144592" cy="2821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000"/>
              </a:lnSpc>
            </a:pPr>
            <a:r>
              <a:rPr lang="en-US" sz="9000" dirty="0">
                <a:solidFill>
                  <a:srgbClr val="3B9CED"/>
                </a:solidFill>
                <a:latin typeface="Source Sans Pro Bold"/>
              </a:rPr>
              <a:t>ПРИКЛАДНА МАТЕМАТИКА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7192" y="4571996"/>
            <a:ext cx="7351966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uk-UA" sz="3600" b="1" dirty="0" smtClean="0"/>
              <a:t>Поєднання аналітичного мислення, математичних методів, інформаційних технологій та штучного інтелекту для розв’язання складних практичних задач</a:t>
            </a:r>
            <a:endParaRPr lang="uk-UA" sz="3600" b="1" dirty="0"/>
          </a:p>
        </p:txBody>
      </p:sp>
      <p:sp>
        <p:nvSpPr>
          <p:cNvPr id="5" name="Freeform 5"/>
          <p:cNvSpPr/>
          <p:nvPr/>
        </p:nvSpPr>
        <p:spPr>
          <a:xfrm rot="1082301">
            <a:off x="-4948189" y="6171479"/>
            <a:ext cx="11928886" cy="8231043"/>
          </a:xfrm>
          <a:custGeom>
            <a:avLst/>
            <a:gdLst/>
            <a:ahLst/>
            <a:cxnLst/>
            <a:rect l="l" t="t" r="r" b="b"/>
            <a:pathLst>
              <a:path w="11928886" h="8231043">
                <a:moveTo>
                  <a:pt x="0" y="0"/>
                </a:moveTo>
                <a:lnTo>
                  <a:pt x="11928886" y="0"/>
                </a:lnTo>
                <a:lnTo>
                  <a:pt x="11928886" y="8231043"/>
                </a:lnTo>
                <a:lnTo>
                  <a:pt x="0" y="823104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50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8715372" y="1863000"/>
            <a:ext cx="4286280" cy="1726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lang="uk-UA" sz="3400" b="1" dirty="0">
                <a:solidFill>
                  <a:srgbClr val="0070C0"/>
                </a:solidFill>
                <a:latin typeface="Source Sans Pro" charset="0"/>
                <a:ea typeface="Source Sans Pro" charset="0"/>
              </a:rPr>
              <a:t>Моделювання </a:t>
            </a:r>
            <a:r>
              <a:rPr lang="uk-UA" sz="3400" b="1" dirty="0" smtClean="0">
                <a:solidFill>
                  <a:srgbClr val="0070C0"/>
                </a:solidFill>
                <a:latin typeface="Source Sans Pro" charset="0"/>
                <a:ea typeface="Source Sans Pro" charset="0"/>
              </a:rPr>
              <a:t/>
            </a:r>
            <a:br>
              <a:rPr lang="uk-UA" sz="3400" b="1" dirty="0" smtClean="0">
                <a:solidFill>
                  <a:srgbClr val="0070C0"/>
                </a:solidFill>
                <a:latin typeface="Source Sans Pro" charset="0"/>
                <a:ea typeface="Source Sans Pro" charset="0"/>
              </a:rPr>
            </a:br>
            <a:r>
              <a:rPr lang="uk-UA" sz="3400" b="1" dirty="0" smtClean="0">
                <a:solidFill>
                  <a:srgbClr val="0070C0"/>
                </a:solidFill>
                <a:latin typeface="Source Sans Pro" charset="0"/>
                <a:ea typeface="Source Sans Pro" charset="0"/>
              </a:rPr>
              <a:t>складних процесів </a:t>
            </a:r>
            <a:endParaRPr lang="uk-UA" sz="3400" b="1" dirty="0">
              <a:solidFill>
                <a:srgbClr val="0070C0"/>
              </a:solidFill>
              <a:latin typeface="Source Sans Pro" charset="0"/>
              <a:ea typeface="Source Sans Pro" charset="0"/>
            </a:endParaRPr>
          </a:p>
          <a:p>
            <a:pPr algn="ctr">
              <a:lnSpc>
                <a:spcPct val="110000"/>
              </a:lnSpc>
            </a:pPr>
            <a:r>
              <a:rPr lang="uk-UA" sz="3400" b="1" dirty="0" smtClean="0">
                <a:solidFill>
                  <a:srgbClr val="0070C0"/>
                </a:solidFill>
                <a:latin typeface="Source Sans Pro" charset="0"/>
                <a:ea typeface="Source Sans Pro" charset="0"/>
              </a:rPr>
              <a:t>та систем</a:t>
            </a:r>
            <a:endParaRPr lang="uk-UA" sz="3400" b="1" dirty="0">
              <a:solidFill>
                <a:srgbClr val="0070C0"/>
              </a:solidFill>
              <a:latin typeface="Source Sans Pro" charset="0"/>
              <a:ea typeface="Source Sans Pro" charset="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643934" y="8208831"/>
            <a:ext cx="5000660" cy="1726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lang="uk-UA" sz="3400" b="1" dirty="0">
                <a:solidFill>
                  <a:srgbClr val="0070C0"/>
                </a:solidFill>
                <a:latin typeface="Source Sans Pro" charset="0"/>
                <a:ea typeface="Source Sans Pro" charset="0"/>
              </a:rPr>
              <a:t>Аналіз даних </a:t>
            </a:r>
          </a:p>
          <a:p>
            <a:pPr algn="ctr">
              <a:lnSpc>
                <a:spcPct val="110000"/>
              </a:lnSpc>
            </a:pPr>
            <a:r>
              <a:rPr lang="uk-UA" sz="3400" b="1" dirty="0" smtClean="0">
                <a:solidFill>
                  <a:srgbClr val="0070C0"/>
                </a:solidFill>
                <a:latin typeface="Source Sans Pro" charset="0"/>
                <a:ea typeface="Source Sans Pro" charset="0"/>
              </a:rPr>
              <a:t>та </a:t>
            </a:r>
            <a:r>
              <a:rPr lang="uk-UA" sz="3400" b="1" dirty="0">
                <a:solidFill>
                  <a:srgbClr val="0070C0"/>
                </a:solidFill>
                <a:latin typeface="Source Sans Pro" charset="0"/>
                <a:ea typeface="Source Sans Pro" charset="0"/>
              </a:rPr>
              <a:t>підготовка </a:t>
            </a:r>
            <a:r>
              <a:rPr lang="uk-UA" sz="3400" b="1" dirty="0" smtClean="0">
                <a:solidFill>
                  <a:srgbClr val="0070C0"/>
                </a:solidFill>
                <a:latin typeface="Source Sans Pro" charset="0"/>
                <a:ea typeface="Source Sans Pro" charset="0"/>
              </a:rPr>
              <a:t>ефективних рішень</a:t>
            </a:r>
            <a:endParaRPr lang="uk-UA" sz="3400" b="1" dirty="0">
              <a:solidFill>
                <a:srgbClr val="0070C0"/>
              </a:solidFill>
              <a:latin typeface="Source Sans Pro" charset="0"/>
              <a:ea typeface="Source Sans Pro" charset="0"/>
            </a:endParaRPr>
          </a:p>
        </p:txBody>
      </p:sp>
      <p:grpSp>
        <p:nvGrpSpPr>
          <p:cNvPr id="33" name="Group 5"/>
          <p:cNvGrpSpPr/>
          <p:nvPr/>
        </p:nvGrpSpPr>
        <p:grpSpPr>
          <a:xfrm>
            <a:off x="13073090" y="1357286"/>
            <a:ext cx="4932000" cy="4000528"/>
            <a:chOff x="0" y="0"/>
            <a:chExt cx="1040792" cy="776869"/>
          </a:xfrm>
        </p:grpSpPr>
        <p:sp>
          <p:nvSpPr>
            <p:cNvPr id="34" name="Freeform 6"/>
            <p:cNvSpPr/>
            <p:nvPr/>
          </p:nvSpPr>
          <p:spPr>
            <a:xfrm>
              <a:off x="0" y="0"/>
              <a:ext cx="1040792" cy="776869"/>
            </a:xfrm>
            <a:custGeom>
              <a:avLst/>
              <a:gdLst/>
              <a:ahLst/>
              <a:cxnLst/>
              <a:rect l="l" t="t" r="r" b="b"/>
              <a:pathLst>
                <a:path w="1040792" h="776869">
                  <a:moveTo>
                    <a:pt x="34572" y="0"/>
                  </a:moveTo>
                  <a:lnTo>
                    <a:pt x="1006220" y="0"/>
                  </a:lnTo>
                  <a:cubicBezTo>
                    <a:pt x="1015389" y="0"/>
                    <a:pt x="1024183" y="3642"/>
                    <a:pt x="1030666" y="10126"/>
                  </a:cubicBezTo>
                  <a:cubicBezTo>
                    <a:pt x="1037150" y="16610"/>
                    <a:pt x="1040792" y="25403"/>
                    <a:pt x="1040792" y="34572"/>
                  </a:cubicBezTo>
                  <a:lnTo>
                    <a:pt x="1040792" y="742297"/>
                  </a:lnTo>
                  <a:cubicBezTo>
                    <a:pt x="1040792" y="761391"/>
                    <a:pt x="1025314" y="776869"/>
                    <a:pt x="1006220" y="776869"/>
                  </a:cubicBezTo>
                  <a:lnTo>
                    <a:pt x="34572" y="776869"/>
                  </a:lnTo>
                  <a:cubicBezTo>
                    <a:pt x="15479" y="776869"/>
                    <a:pt x="0" y="761391"/>
                    <a:pt x="0" y="742297"/>
                  </a:cubicBezTo>
                  <a:lnTo>
                    <a:pt x="0" y="34572"/>
                  </a:lnTo>
                  <a:cubicBezTo>
                    <a:pt x="0" y="15479"/>
                    <a:pt x="15479" y="0"/>
                    <a:pt x="34572" y="0"/>
                  </a:cubicBezTo>
                  <a:close/>
                </a:path>
              </a:pathLst>
            </a:custGeom>
            <a:blipFill>
              <a:blip r:embed="rId6"/>
              <a:stretch>
                <a:fillRect l="-12001" r="-12001"/>
              </a:stretch>
            </a:blipFill>
            <a:ln w="139700">
              <a:solidFill>
                <a:schemeClr val="bg1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4410002" y="-369454"/>
            <a:ext cx="7009358" cy="1138013"/>
            <a:chOff x="0" y="0"/>
            <a:chExt cx="812800" cy="131963"/>
          </a:xfrm>
        </p:grpSpPr>
        <p:sp>
          <p:nvSpPr>
            <p:cNvPr id="21" name="Freeform 21"/>
            <p:cNvSpPr/>
            <p:nvPr/>
          </p:nvSpPr>
          <p:spPr>
            <a:xfrm>
              <a:off x="14243" y="0"/>
              <a:ext cx="784313" cy="131963"/>
            </a:xfrm>
            <a:custGeom>
              <a:avLst/>
              <a:gdLst/>
              <a:ahLst/>
              <a:cxnLst/>
              <a:rect l="l" t="t" r="r" b="b"/>
              <a:pathLst>
                <a:path w="784313" h="131963">
                  <a:moveTo>
                    <a:pt x="574371" y="0"/>
                  </a:moveTo>
                  <a:lnTo>
                    <a:pt x="6743" y="0"/>
                  </a:lnTo>
                  <a:cubicBezTo>
                    <a:pt x="3990" y="0"/>
                    <a:pt x="1564" y="1811"/>
                    <a:pt x="782" y="4451"/>
                  </a:cubicBezTo>
                  <a:cubicBezTo>
                    <a:pt x="0" y="7091"/>
                    <a:pt x="1048" y="9930"/>
                    <a:pt x="3357" y="11430"/>
                  </a:cubicBezTo>
                  <a:lnTo>
                    <a:pt x="171357" y="120533"/>
                  </a:lnTo>
                  <a:cubicBezTo>
                    <a:pt x="182844" y="127993"/>
                    <a:pt x="196246" y="131963"/>
                    <a:pt x="209943" y="131963"/>
                  </a:cubicBezTo>
                  <a:lnTo>
                    <a:pt x="777571" y="131963"/>
                  </a:lnTo>
                  <a:cubicBezTo>
                    <a:pt x="780324" y="131963"/>
                    <a:pt x="782750" y="130152"/>
                    <a:pt x="783532" y="127512"/>
                  </a:cubicBezTo>
                  <a:cubicBezTo>
                    <a:pt x="784314" y="124873"/>
                    <a:pt x="783266" y="122033"/>
                    <a:pt x="780957" y="120533"/>
                  </a:cubicBezTo>
                  <a:lnTo>
                    <a:pt x="612957" y="11430"/>
                  </a:lnTo>
                  <a:cubicBezTo>
                    <a:pt x="601470" y="3970"/>
                    <a:pt x="588068" y="0"/>
                    <a:pt x="574371" y="0"/>
                  </a:cubicBezTo>
                  <a:close/>
                </a:path>
              </a:pathLst>
            </a:custGeom>
            <a:solidFill>
              <a:srgbClr val="3275C5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101600" y="19050"/>
              <a:ext cx="609600" cy="112913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629956" y="508418"/>
            <a:ext cx="3144637" cy="520282"/>
            <a:chOff x="0" y="0"/>
            <a:chExt cx="812800" cy="134478"/>
          </a:xfrm>
        </p:grpSpPr>
        <p:sp>
          <p:nvSpPr>
            <p:cNvPr id="24" name="Freeform 24"/>
            <p:cNvSpPr/>
            <p:nvPr/>
          </p:nvSpPr>
          <p:spPr>
            <a:xfrm>
              <a:off x="26532" y="0"/>
              <a:ext cx="759735" cy="134478"/>
            </a:xfrm>
            <a:custGeom>
              <a:avLst/>
              <a:gdLst/>
              <a:ahLst/>
              <a:cxnLst/>
              <a:rect l="l" t="t" r="r" b="b"/>
              <a:pathLst>
                <a:path w="759735" h="134478">
                  <a:moveTo>
                    <a:pt x="543677" y="0"/>
                  </a:moveTo>
                  <a:lnTo>
                    <a:pt x="12859" y="0"/>
                  </a:lnTo>
                  <a:cubicBezTo>
                    <a:pt x="7628" y="0"/>
                    <a:pt x="3015" y="3429"/>
                    <a:pt x="1508" y="8438"/>
                  </a:cubicBezTo>
                  <a:cubicBezTo>
                    <a:pt x="0" y="13447"/>
                    <a:pt x="1955" y="18853"/>
                    <a:pt x="6317" y="21740"/>
                  </a:cubicBezTo>
                  <a:lnTo>
                    <a:pt x="143819" y="112739"/>
                  </a:lnTo>
                  <a:cubicBezTo>
                    <a:pt x="165244" y="126918"/>
                    <a:pt x="190367" y="134478"/>
                    <a:pt x="216059" y="134478"/>
                  </a:cubicBezTo>
                  <a:lnTo>
                    <a:pt x="746877" y="134478"/>
                  </a:lnTo>
                  <a:cubicBezTo>
                    <a:pt x="752108" y="134478"/>
                    <a:pt x="756721" y="131049"/>
                    <a:pt x="758228" y="126040"/>
                  </a:cubicBezTo>
                  <a:cubicBezTo>
                    <a:pt x="759736" y="121031"/>
                    <a:pt x="757781" y="115626"/>
                    <a:pt x="753419" y="112739"/>
                  </a:cubicBezTo>
                  <a:lnTo>
                    <a:pt x="615917" y="21740"/>
                  </a:lnTo>
                  <a:cubicBezTo>
                    <a:pt x="594492" y="7561"/>
                    <a:pt x="569369" y="0"/>
                    <a:pt x="543677" y="0"/>
                  </a:cubicBezTo>
                  <a:close/>
                </a:path>
              </a:pathLst>
            </a:custGeom>
            <a:solidFill>
              <a:srgbClr val="64CAF4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101600" y="19050"/>
              <a:ext cx="609600" cy="115428"/>
            </a:xfrm>
            <a:prstGeom prst="rect">
              <a:avLst/>
            </a:prstGeom>
          </p:spPr>
          <p:txBody>
            <a:bodyPr lIns="83282" tIns="83282" rIns="83282" bIns="83282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35" name="Group 7"/>
          <p:cNvGrpSpPr/>
          <p:nvPr/>
        </p:nvGrpSpPr>
        <p:grpSpPr>
          <a:xfrm>
            <a:off x="8641156" y="4149016"/>
            <a:ext cx="4932000" cy="3929090"/>
            <a:chOff x="0" y="0"/>
            <a:chExt cx="1224121" cy="922052"/>
          </a:xfrm>
        </p:grpSpPr>
        <p:sp>
          <p:nvSpPr>
            <p:cNvPr id="36" name="Freeform 8"/>
            <p:cNvSpPr/>
            <p:nvPr/>
          </p:nvSpPr>
          <p:spPr>
            <a:xfrm>
              <a:off x="0" y="0"/>
              <a:ext cx="1224121" cy="922052"/>
            </a:xfrm>
            <a:custGeom>
              <a:avLst/>
              <a:gdLst/>
              <a:ahLst/>
              <a:cxnLst/>
              <a:rect l="l" t="t" r="r" b="b"/>
              <a:pathLst>
                <a:path w="1224121" h="922052">
                  <a:moveTo>
                    <a:pt x="71101" y="0"/>
                  </a:moveTo>
                  <a:lnTo>
                    <a:pt x="1153020" y="0"/>
                  </a:lnTo>
                  <a:cubicBezTo>
                    <a:pt x="1171877" y="0"/>
                    <a:pt x="1189962" y="7491"/>
                    <a:pt x="1203296" y="20825"/>
                  </a:cubicBezTo>
                  <a:cubicBezTo>
                    <a:pt x="1216630" y="34159"/>
                    <a:pt x="1224121" y="52244"/>
                    <a:pt x="1224121" y="71101"/>
                  </a:cubicBezTo>
                  <a:lnTo>
                    <a:pt x="1224121" y="850950"/>
                  </a:lnTo>
                  <a:cubicBezTo>
                    <a:pt x="1224121" y="869808"/>
                    <a:pt x="1216630" y="887893"/>
                    <a:pt x="1203296" y="901227"/>
                  </a:cubicBezTo>
                  <a:cubicBezTo>
                    <a:pt x="1189962" y="914561"/>
                    <a:pt x="1171877" y="922052"/>
                    <a:pt x="1153020" y="922052"/>
                  </a:cubicBezTo>
                  <a:lnTo>
                    <a:pt x="71101" y="922052"/>
                  </a:lnTo>
                  <a:cubicBezTo>
                    <a:pt x="31833" y="922052"/>
                    <a:pt x="0" y="890219"/>
                    <a:pt x="0" y="850950"/>
                  </a:cubicBezTo>
                  <a:lnTo>
                    <a:pt x="0" y="71101"/>
                  </a:lnTo>
                  <a:cubicBezTo>
                    <a:pt x="0" y="31833"/>
                    <a:pt x="31833" y="0"/>
                    <a:pt x="71101" y="0"/>
                  </a:cubicBezTo>
                  <a:close/>
                </a:path>
              </a:pathLst>
            </a:custGeom>
            <a:blipFill>
              <a:blip r:embed="rId7"/>
              <a:stretch>
                <a:fillRect l="-17706" r="-17706"/>
              </a:stretch>
            </a:blipFill>
            <a:ln w="142875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26" name="TextBox 18"/>
          <p:cNvSpPr txBox="1"/>
          <p:nvPr/>
        </p:nvSpPr>
        <p:spPr>
          <a:xfrm>
            <a:off x="13716032" y="5792090"/>
            <a:ext cx="4286280" cy="1726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lang="uk-UA" sz="3400" b="1" dirty="0" smtClean="0">
                <a:solidFill>
                  <a:srgbClr val="0070C0"/>
                </a:solidFill>
                <a:latin typeface="Source Sans Pro" charset="0"/>
                <a:ea typeface="Source Sans Pro" charset="0"/>
              </a:rPr>
              <a:t>Штучний інтелект </a:t>
            </a:r>
            <a:br>
              <a:rPr lang="uk-UA" sz="3400" b="1" dirty="0" smtClean="0">
                <a:solidFill>
                  <a:srgbClr val="0070C0"/>
                </a:solidFill>
                <a:latin typeface="Source Sans Pro" charset="0"/>
                <a:ea typeface="Source Sans Pro" charset="0"/>
              </a:rPr>
            </a:br>
            <a:r>
              <a:rPr lang="uk-UA" sz="3400" b="1" dirty="0" smtClean="0">
                <a:solidFill>
                  <a:srgbClr val="0070C0"/>
                </a:solidFill>
                <a:latin typeface="Source Sans Pro" charset="0"/>
                <a:ea typeface="Source Sans Pro" charset="0"/>
              </a:rPr>
              <a:t>та машинне</a:t>
            </a:r>
            <a:br>
              <a:rPr lang="uk-UA" sz="3400" b="1" dirty="0" smtClean="0">
                <a:solidFill>
                  <a:srgbClr val="0070C0"/>
                </a:solidFill>
                <a:latin typeface="Source Sans Pro" charset="0"/>
                <a:ea typeface="Source Sans Pro" charset="0"/>
              </a:rPr>
            </a:br>
            <a:r>
              <a:rPr lang="uk-UA" sz="3400" b="1" dirty="0" smtClean="0">
                <a:solidFill>
                  <a:srgbClr val="0070C0"/>
                </a:solidFill>
                <a:latin typeface="Source Sans Pro" charset="0"/>
                <a:ea typeface="Source Sans Pro" charset="0"/>
              </a:rPr>
              <a:t> навчання</a:t>
            </a:r>
          </a:p>
        </p:txBody>
      </p:sp>
      <p:sp>
        <p:nvSpPr>
          <p:cNvPr id="31" name="Freeform 7"/>
          <p:cNvSpPr/>
          <p:nvPr/>
        </p:nvSpPr>
        <p:spPr>
          <a:xfrm flipV="1">
            <a:off x="-1786014" y="9144028"/>
            <a:ext cx="5343568" cy="885834"/>
          </a:xfrm>
          <a:custGeom>
            <a:avLst/>
            <a:gdLst/>
            <a:ahLst/>
            <a:cxnLst/>
            <a:rect l="l" t="t" r="r" b="b"/>
            <a:pathLst>
              <a:path w="1213078" h="206940">
                <a:moveTo>
                  <a:pt x="218760" y="0"/>
                </a:moveTo>
                <a:lnTo>
                  <a:pt x="1197518" y="0"/>
                </a:lnTo>
                <a:cubicBezTo>
                  <a:pt x="1203332" y="0"/>
                  <a:pt x="1208579" y="3488"/>
                  <a:pt x="1210829" y="8850"/>
                </a:cubicBezTo>
                <a:cubicBezTo>
                  <a:pt x="1213078" y="14212"/>
                  <a:pt x="1211891" y="20399"/>
                  <a:pt x="1207817" y="24548"/>
                </a:cubicBezTo>
                <a:lnTo>
                  <a:pt x="1052827" y="182392"/>
                </a:lnTo>
                <a:cubicBezTo>
                  <a:pt x="1037408" y="198094"/>
                  <a:pt x="1016325" y="206940"/>
                  <a:pt x="994318" y="206940"/>
                </a:cubicBezTo>
                <a:lnTo>
                  <a:pt x="15560" y="206940"/>
                </a:lnTo>
                <a:cubicBezTo>
                  <a:pt x="9746" y="206940"/>
                  <a:pt x="4499" y="203452"/>
                  <a:pt x="2249" y="198090"/>
                </a:cubicBezTo>
                <a:cubicBezTo>
                  <a:pt x="0" y="192728"/>
                  <a:pt x="1187" y="186541"/>
                  <a:pt x="5261" y="182392"/>
                </a:cubicBezTo>
                <a:lnTo>
                  <a:pt x="160251" y="24548"/>
                </a:lnTo>
                <a:cubicBezTo>
                  <a:pt x="175670" y="8846"/>
                  <a:pt x="196753" y="0"/>
                  <a:pt x="218760" y="0"/>
                </a:cubicBezTo>
                <a:close/>
              </a:path>
            </a:pathLst>
          </a:custGeom>
          <a:solidFill>
            <a:srgbClr val="3275C5"/>
          </a:solidFill>
        </p:spPr>
      </p:sp>
      <p:sp>
        <p:nvSpPr>
          <p:cNvPr id="32" name="Freeform 10"/>
          <p:cNvSpPr/>
          <p:nvPr/>
        </p:nvSpPr>
        <p:spPr>
          <a:xfrm flipV="1">
            <a:off x="-357253" y="8834170"/>
            <a:ext cx="2500330" cy="425337"/>
          </a:xfrm>
          <a:custGeom>
            <a:avLst/>
            <a:gdLst/>
            <a:ahLst/>
            <a:cxnLst/>
            <a:rect l="l" t="t" r="r" b="b"/>
            <a:pathLst>
              <a:path w="1206553" h="206940">
                <a:moveTo>
                  <a:pt x="221454" y="0"/>
                </a:moveTo>
                <a:lnTo>
                  <a:pt x="1188298" y="0"/>
                </a:lnTo>
                <a:cubicBezTo>
                  <a:pt x="1195119" y="0"/>
                  <a:pt x="1201274" y="4093"/>
                  <a:pt x="1203913" y="10382"/>
                </a:cubicBezTo>
                <a:cubicBezTo>
                  <a:pt x="1206552" y="16672"/>
                  <a:pt x="1205160" y="23932"/>
                  <a:pt x="1200381" y="28799"/>
                </a:cubicBezTo>
                <a:lnTo>
                  <a:pt x="1053737" y="178141"/>
                </a:lnTo>
                <a:cubicBezTo>
                  <a:pt x="1035649" y="196563"/>
                  <a:pt x="1010915" y="206940"/>
                  <a:pt x="985098" y="206940"/>
                </a:cubicBezTo>
                <a:lnTo>
                  <a:pt x="18254" y="206940"/>
                </a:lnTo>
                <a:cubicBezTo>
                  <a:pt x="11433" y="206940"/>
                  <a:pt x="5278" y="202848"/>
                  <a:pt x="2639" y="196558"/>
                </a:cubicBezTo>
                <a:cubicBezTo>
                  <a:pt x="0" y="190268"/>
                  <a:pt x="1392" y="183008"/>
                  <a:pt x="6171" y="178141"/>
                </a:cubicBezTo>
                <a:lnTo>
                  <a:pt x="152815" y="28799"/>
                </a:lnTo>
                <a:cubicBezTo>
                  <a:pt x="170903" y="10377"/>
                  <a:pt x="195637" y="0"/>
                  <a:pt x="221454" y="0"/>
                </a:cubicBezTo>
                <a:close/>
              </a:path>
            </a:pathLst>
          </a:custGeom>
          <a:solidFill>
            <a:srgbClr val="64CAF4"/>
          </a:solidFill>
        </p:spPr>
      </p:sp>
      <p:sp>
        <p:nvSpPr>
          <p:cNvPr id="37" name="TextBox 18"/>
          <p:cNvSpPr txBox="1"/>
          <p:nvPr/>
        </p:nvSpPr>
        <p:spPr>
          <a:xfrm>
            <a:off x="214207" y="9358342"/>
            <a:ext cx="2714623" cy="446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sz="2800" b="1" spc="-50" dirty="0" smtClean="0">
                <a:solidFill>
                  <a:schemeClr val="bg1"/>
                </a:solidFill>
                <a:latin typeface="Montserrat Classic Bold" charset="0"/>
                <a:ea typeface="Source Sans Pro" charset="0"/>
              </a:rPr>
              <a:t>Mathematics</a:t>
            </a:r>
            <a:endParaRPr lang="en-US" sz="2800" b="1" spc="-50" dirty="0">
              <a:solidFill>
                <a:schemeClr val="bg1"/>
              </a:solidFill>
              <a:latin typeface="Montserrat Classic Bold" charset="0"/>
              <a:ea typeface="Source Sans Pro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75339" y="8819044"/>
            <a:ext cx="13247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2200" b="1" spc="-50" dirty="0" smtClean="0">
                <a:solidFill>
                  <a:schemeClr val="bg1"/>
                </a:solidFill>
                <a:latin typeface="Montserrat Classic Bold" charset="0"/>
                <a:ea typeface="Source Sans Pro" charset="0"/>
              </a:rPr>
              <a:t>Applied</a:t>
            </a:r>
            <a:endParaRPr lang="ru-RU" sz="2200" b="1" dirty="0">
              <a:solidFill>
                <a:schemeClr val="bg1"/>
              </a:solidFill>
              <a:latin typeface="Source Sans Pro" charset="0"/>
              <a:ea typeface="Source Sans Pro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536170" y="1217737"/>
            <a:ext cx="14469234" cy="1226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 dirty="0">
                <a:solidFill>
                  <a:srgbClr val="3B9CED"/>
                </a:solidFill>
                <a:latin typeface="Source Sans Pro Bold"/>
              </a:rPr>
              <a:t>ПРИКЛАДНИЙ МАТЕМАТИК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50352" y="2851057"/>
            <a:ext cx="14469234" cy="546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5"/>
              </a:lnSpc>
            </a:pPr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7790987" y="3901836"/>
            <a:ext cx="9729641" cy="2296025"/>
            <a:chOff x="0" y="0"/>
            <a:chExt cx="12972855" cy="3061366"/>
          </a:xfrm>
        </p:grpSpPr>
        <p:sp>
          <p:nvSpPr>
            <p:cNvPr id="7" name="TextBox 7"/>
            <p:cNvSpPr txBox="1"/>
            <p:nvPr/>
          </p:nvSpPr>
          <p:spPr>
            <a:xfrm>
              <a:off x="0" y="-9525"/>
              <a:ext cx="12972855" cy="1799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572"/>
                </a:lnSpc>
              </a:pPr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332876"/>
              <a:ext cx="12972855" cy="7284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625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072430" y="4214806"/>
            <a:ext cx="8143932" cy="32701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99"/>
              </a:lnSpc>
            </a:pPr>
            <a:r>
              <a:rPr lang="uk-UA" sz="3600" b="1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Фахівець, який по</a:t>
            </a:r>
            <a:r>
              <a:rPr lang="uk-UA" sz="3300" b="1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є</a:t>
            </a:r>
            <a:r>
              <a:rPr lang="uk-UA" sz="3600" b="1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дну</a:t>
            </a:r>
            <a:r>
              <a:rPr lang="uk-UA" sz="3300" b="1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є</a:t>
            </a:r>
            <a:r>
              <a:rPr lang="uk-UA" sz="3600" b="1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 математичні методи та комп’ютерні технології для розробки інтелектуальних рішень і цифрових технологій у </a:t>
            </a:r>
            <a:r>
              <a:rPr lang="uk-UA" sz="3600" b="1" dirty="0" err="1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IT</a:t>
            </a:r>
            <a:r>
              <a:rPr lang="uk-UA" sz="3600" b="1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, економіці, техніці, бізнесі та науці</a:t>
            </a:r>
          </a:p>
        </p:txBody>
      </p:sp>
      <p:sp>
        <p:nvSpPr>
          <p:cNvPr id="10" name="Freeform 10"/>
          <p:cNvSpPr/>
          <p:nvPr/>
        </p:nvSpPr>
        <p:spPr>
          <a:xfrm rot="5400000" flipH="1">
            <a:off x="-4444868" y="1591751"/>
            <a:ext cx="9899386" cy="6491055"/>
          </a:xfrm>
          <a:custGeom>
            <a:avLst/>
            <a:gdLst/>
            <a:ahLst/>
            <a:cxnLst/>
            <a:rect l="l" t="t" r="r" b="b"/>
            <a:pathLst>
              <a:path w="10511830" h="6491055">
                <a:moveTo>
                  <a:pt x="10511830" y="0"/>
                </a:moveTo>
                <a:lnTo>
                  <a:pt x="0" y="0"/>
                </a:lnTo>
                <a:lnTo>
                  <a:pt x="0" y="6491054"/>
                </a:lnTo>
                <a:lnTo>
                  <a:pt x="10511830" y="6491054"/>
                </a:lnTo>
                <a:lnTo>
                  <a:pt x="1051183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028700" y="4187588"/>
            <a:ext cx="5762025" cy="4626279"/>
            <a:chOff x="0" y="0"/>
            <a:chExt cx="7467600" cy="59956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3" cstate="print"/>
              <a:stretch>
                <a:fillRect t="-8456" b="-8456"/>
              </a:stretch>
            </a:blipFill>
          </p:spPr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20800" y="5372100"/>
            <a:ext cx="4259812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4"/>
          <p:cNvSpPr txBox="1"/>
          <p:nvPr/>
        </p:nvSpPr>
        <p:spPr>
          <a:xfrm>
            <a:off x="4225252" y="2614594"/>
            <a:ext cx="13216030" cy="707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4600" b="1" spc="-50" dirty="0" smtClean="0">
                <a:solidFill>
                  <a:srgbClr val="3B9CED"/>
                </a:solidFill>
                <a:latin typeface="Source Sans Pro Bold" charset="0"/>
                <a:ea typeface="Source Sans Pro Bold" charset="0"/>
              </a:rPr>
              <a:t>Аналітичне мислення. Інтелектуальні рішення</a:t>
            </a:r>
            <a:endParaRPr lang="uk-UA" sz="4600" b="1" spc="-50" dirty="0">
              <a:solidFill>
                <a:srgbClr val="3B9CED"/>
              </a:solidFill>
              <a:latin typeface="Source Sans Pro Bold" charset="0"/>
              <a:ea typeface="Source Sans Pro Bold" charset="0"/>
            </a:endParaRPr>
          </a:p>
        </p:txBody>
      </p:sp>
      <p:sp>
        <p:nvSpPr>
          <p:cNvPr id="21" name="Freeform 7"/>
          <p:cNvSpPr/>
          <p:nvPr/>
        </p:nvSpPr>
        <p:spPr>
          <a:xfrm flipV="1">
            <a:off x="-1771732" y="8935430"/>
            <a:ext cx="5343568" cy="885834"/>
          </a:xfrm>
          <a:custGeom>
            <a:avLst/>
            <a:gdLst/>
            <a:ahLst/>
            <a:cxnLst/>
            <a:rect l="l" t="t" r="r" b="b"/>
            <a:pathLst>
              <a:path w="1213078" h="206940">
                <a:moveTo>
                  <a:pt x="218760" y="0"/>
                </a:moveTo>
                <a:lnTo>
                  <a:pt x="1197518" y="0"/>
                </a:lnTo>
                <a:cubicBezTo>
                  <a:pt x="1203332" y="0"/>
                  <a:pt x="1208579" y="3488"/>
                  <a:pt x="1210829" y="8850"/>
                </a:cubicBezTo>
                <a:cubicBezTo>
                  <a:pt x="1213078" y="14212"/>
                  <a:pt x="1211891" y="20399"/>
                  <a:pt x="1207817" y="24548"/>
                </a:cubicBezTo>
                <a:lnTo>
                  <a:pt x="1052827" y="182392"/>
                </a:lnTo>
                <a:cubicBezTo>
                  <a:pt x="1037408" y="198094"/>
                  <a:pt x="1016325" y="206940"/>
                  <a:pt x="994318" y="206940"/>
                </a:cubicBezTo>
                <a:lnTo>
                  <a:pt x="15560" y="206940"/>
                </a:lnTo>
                <a:cubicBezTo>
                  <a:pt x="9746" y="206940"/>
                  <a:pt x="4499" y="203452"/>
                  <a:pt x="2249" y="198090"/>
                </a:cubicBezTo>
                <a:cubicBezTo>
                  <a:pt x="0" y="192728"/>
                  <a:pt x="1187" y="186541"/>
                  <a:pt x="5261" y="182392"/>
                </a:cubicBezTo>
                <a:lnTo>
                  <a:pt x="160251" y="24548"/>
                </a:lnTo>
                <a:cubicBezTo>
                  <a:pt x="175670" y="8846"/>
                  <a:pt x="196753" y="0"/>
                  <a:pt x="218760" y="0"/>
                </a:cubicBezTo>
                <a:close/>
              </a:path>
            </a:pathLst>
          </a:custGeom>
          <a:solidFill>
            <a:srgbClr val="3275C5"/>
          </a:solidFill>
        </p:spPr>
      </p:sp>
      <p:sp>
        <p:nvSpPr>
          <p:cNvPr id="22" name="Freeform 10"/>
          <p:cNvSpPr/>
          <p:nvPr/>
        </p:nvSpPr>
        <p:spPr>
          <a:xfrm flipV="1">
            <a:off x="-342019" y="8665576"/>
            <a:ext cx="2500330" cy="425337"/>
          </a:xfrm>
          <a:custGeom>
            <a:avLst/>
            <a:gdLst/>
            <a:ahLst/>
            <a:cxnLst/>
            <a:rect l="l" t="t" r="r" b="b"/>
            <a:pathLst>
              <a:path w="1206553" h="206940">
                <a:moveTo>
                  <a:pt x="221454" y="0"/>
                </a:moveTo>
                <a:lnTo>
                  <a:pt x="1188298" y="0"/>
                </a:lnTo>
                <a:cubicBezTo>
                  <a:pt x="1195119" y="0"/>
                  <a:pt x="1201274" y="4093"/>
                  <a:pt x="1203913" y="10382"/>
                </a:cubicBezTo>
                <a:cubicBezTo>
                  <a:pt x="1206552" y="16672"/>
                  <a:pt x="1205160" y="23932"/>
                  <a:pt x="1200381" y="28799"/>
                </a:cubicBezTo>
                <a:lnTo>
                  <a:pt x="1053737" y="178141"/>
                </a:lnTo>
                <a:cubicBezTo>
                  <a:pt x="1035649" y="196563"/>
                  <a:pt x="1010915" y="206940"/>
                  <a:pt x="985098" y="206940"/>
                </a:cubicBezTo>
                <a:lnTo>
                  <a:pt x="18254" y="206940"/>
                </a:lnTo>
                <a:cubicBezTo>
                  <a:pt x="11433" y="206940"/>
                  <a:pt x="5278" y="202848"/>
                  <a:pt x="2639" y="196558"/>
                </a:cubicBezTo>
                <a:cubicBezTo>
                  <a:pt x="0" y="190268"/>
                  <a:pt x="1392" y="183008"/>
                  <a:pt x="6171" y="178141"/>
                </a:cubicBezTo>
                <a:lnTo>
                  <a:pt x="152815" y="28799"/>
                </a:lnTo>
                <a:cubicBezTo>
                  <a:pt x="170903" y="10377"/>
                  <a:pt x="195637" y="0"/>
                  <a:pt x="221454" y="0"/>
                </a:cubicBezTo>
                <a:close/>
              </a:path>
            </a:pathLst>
          </a:custGeom>
          <a:solidFill>
            <a:srgbClr val="64CAF4"/>
          </a:solidFill>
        </p:spPr>
      </p:sp>
      <p:sp>
        <p:nvSpPr>
          <p:cNvPr id="23" name="TextBox 18"/>
          <p:cNvSpPr txBox="1"/>
          <p:nvPr/>
        </p:nvSpPr>
        <p:spPr>
          <a:xfrm>
            <a:off x="214250" y="9212106"/>
            <a:ext cx="308611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sz="2800" b="1" spc="-100" dirty="0" smtClean="0">
                <a:solidFill>
                  <a:schemeClr val="bg1"/>
                </a:solidFill>
                <a:latin typeface="Montserrat Classic Bold" charset="0"/>
                <a:ea typeface="Source Sans Pro" charset="0"/>
              </a:rPr>
              <a:t>Next-Gen Expert</a:t>
            </a:r>
            <a:endParaRPr lang="en-US" sz="2800" b="1" spc="-100" dirty="0">
              <a:solidFill>
                <a:schemeClr val="bg1"/>
              </a:solidFill>
              <a:latin typeface="Montserrat Classic Bold" charset="0"/>
              <a:ea typeface="Source Sans Pro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42812" y="8647590"/>
            <a:ext cx="20924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b="1" dirty="0" smtClean="0">
                <a:solidFill>
                  <a:schemeClr val="bg1"/>
                </a:solidFill>
                <a:latin typeface="Montserrat Classic Bold" charset="0"/>
                <a:ea typeface="Source Sans Pro" charset="0"/>
              </a:rPr>
              <a:t>New Tech</a:t>
            </a:r>
            <a:endParaRPr lang="ru-RU" sz="2200" b="1" dirty="0" smtClean="0">
              <a:solidFill>
                <a:schemeClr val="bg1"/>
              </a:solidFill>
              <a:latin typeface="Source Sans Pro" charset="0"/>
              <a:ea typeface="Source Sans Pro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9"/>
          <p:cNvGrpSpPr/>
          <p:nvPr/>
        </p:nvGrpSpPr>
        <p:grpSpPr>
          <a:xfrm>
            <a:off x="12388857" y="3101945"/>
            <a:ext cx="12328627" cy="12328627"/>
            <a:chOff x="-23549" y="-9419"/>
            <a:chExt cx="812800" cy="812800"/>
          </a:xfrm>
        </p:grpSpPr>
        <p:sp>
          <p:nvSpPr>
            <p:cNvPr id="20" name="Freeform 10"/>
            <p:cNvSpPr/>
            <p:nvPr/>
          </p:nvSpPr>
          <p:spPr>
            <a:xfrm>
              <a:off x="-23549" y="-9419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" cap="sq">
              <a:solidFill>
                <a:schemeClr val="tx2">
                  <a:lumMod val="60000"/>
                  <a:lumOff val="40000"/>
                </a:schemeClr>
              </a:solidFill>
              <a:prstDash val="solid"/>
              <a:miter/>
            </a:ln>
          </p:spPr>
        </p:sp>
        <p:sp>
          <p:nvSpPr>
            <p:cNvPr id="21" name="TextBox 1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8"/>
                </a:lnSpc>
              </a:pPr>
              <a:endParaRPr/>
            </a:p>
          </p:txBody>
        </p:sp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78" y="0"/>
            <a:ext cx="47244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5"/>
          <p:cNvSpPr txBox="1"/>
          <p:nvPr/>
        </p:nvSpPr>
        <p:spPr>
          <a:xfrm>
            <a:off x="6786546" y="785782"/>
            <a:ext cx="10152000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09"/>
              </a:lnSpc>
            </a:pPr>
            <a:r>
              <a:rPr lang="uk-UA" sz="6999" spc="30" dirty="0" smtClean="0">
                <a:solidFill>
                  <a:srgbClr val="3B9CED"/>
                </a:solidFill>
                <a:latin typeface="Source Sans Pro Bold"/>
              </a:rPr>
              <a:t>Прикладна математика:</a:t>
            </a:r>
            <a:endParaRPr lang="uk-UA" sz="6999" spc="30" dirty="0">
              <a:solidFill>
                <a:srgbClr val="3B9CED"/>
              </a:solidFill>
              <a:latin typeface="Source Sans Pro Bold"/>
            </a:endParaRPr>
          </a:p>
        </p:txBody>
      </p:sp>
      <p:sp>
        <p:nvSpPr>
          <p:cNvPr id="14" name="TextBox 5"/>
          <p:cNvSpPr txBox="1"/>
          <p:nvPr/>
        </p:nvSpPr>
        <p:spPr>
          <a:xfrm>
            <a:off x="6786546" y="1607796"/>
            <a:ext cx="10152000" cy="909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909"/>
              </a:lnSpc>
            </a:pPr>
            <a:r>
              <a:rPr lang="uk-UA" sz="4600" spc="-30" dirty="0" smtClean="0">
                <a:solidFill>
                  <a:srgbClr val="3B9CED"/>
                </a:solidFill>
                <a:latin typeface="Source Sans Pro Bold"/>
              </a:rPr>
              <a:t>реальні задачі  –  оптимальні рішення</a:t>
            </a:r>
            <a:endParaRPr lang="uk-UA" sz="4600" spc="-30" dirty="0">
              <a:solidFill>
                <a:srgbClr val="3B9CED"/>
              </a:solidFill>
              <a:latin typeface="Source Sans Pro Bold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000200" y="2714608"/>
            <a:ext cx="12930278" cy="672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uk-UA" sz="2800" b="1" dirty="0" smtClean="0">
                <a:latin typeface="Source Sans Pro" charset="0"/>
                <a:ea typeface="Source Sans Pro" charset="0"/>
              </a:rPr>
              <a:t>  Аналіз великих даних і побудова AI-рішень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uk-UA" sz="2800" b="1" dirty="0" smtClean="0">
                <a:latin typeface="Source Sans Pro" charset="0"/>
                <a:ea typeface="Source Sans Pro" charset="0"/>
              </a:rPr>
              <a:t>  </a:t>
            </a:r>
            <a:r>
              <a:rPr lang="uk-UA" sz="2800" b="1" dirty="0" err="1" smtClean="0">
                <a:latin typeface="Source Sans Pro" charset="0"/>
                <a:ea typeface="Source Sans Pro" charset="0"/>
              </a:rPr>
              <a:t>Про</a:t>
            </a:r>
            <a:r>
              <a:rPr lang="uk-UA" sz="2500" b="1" dirty="0" err="1" smtClean="0">
                <a:latin typeface="Source Sans Pro" charset="0"/>
                <a:ea typeface="Source Sans Pro" charset="0"/>
              </a:rPr>
              <a:t>є</a:t>
            </a:r>
            <a:r>
              <a:rPr lang="uk-UA" sz="2800" b="1" dirty="0" err="1" smtClean="0">
                <a:latin typeface="Source Sans Pro" charset="0"/>
                <a:ea typeface="Source Sans Pro" charset="0"/>
              </a:rPr>
              <a:t>ктування</a:t>
            </a:r>
            <a:r>
              <a:rPr lang="uk-UA" sz="2800" b="1" dirty="0" smtClean="0">
                <a:latin typeface="Source Sans Pro" charset="0"/>
                <a:ea typeface="Source Sans Pro" charset="0"/>
              </a:rPr>
              <a:t>  </a:t>
            </a:r>
            <a:r>
              <a:rPr lang="uk-UA" sz="2800" b="1" dirty="0" err="1" smtClean="0">
                <a:latin typeface="Source Sans Pro" charset="0"/>
                <a:ea typeface="Source Sans Pro" charset="0"/>
              </a:rPr>
              <a:t>робототехнічних</a:t>
            </a:r>
            <a:r>
              <a:rPr lang="uk-UA" sz="2800" b="1" dirty="0" smtClean="0">
                <a:latin typeface="Source Sans Pro" charset="0"/>
                <a:ea typeface="Source Sans Pro" charset="0"/>
              </a:rPr>
              <a:t> та безпілотних систем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uk-UA" sz="2800" b="1" dirty="0" smtClean="0">
                <a:latin typeface="Source Sans Pro" charset="0"/>
                <a:ea typeface="Source Sans Pro" charset="0"/>
              </a:rPr>
              <a:t>  Аналіз фінансових ринків, прогнозування фінансових ризиків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uk-UA" sz="2800" b="1" dirty="0" smtClean="0">
                <a:latin typeface="Source Sans Pro" charset="0"/>
                <a:ea typeface="Source Sans Pro" charset="0"/>
              </a:rPr>
              <a:t>  Створення рекомендаційних систем для сервісів і </a:t>
            </a:r>
            <a:r>
              <a:rPr lang="uk-UA" sz="2800" b="1" dirty="0" err="1" smtClean="0">
                <a:latin typeface="Source Sans Pro" charset="0"/>
                <a:ea typeface="Source Sans Pro" charset="0"/>
              </a:rPr>
              <a:t>маркетплейсів</a:t>
            </a:r>
            <a:endParaRPr lang="uk-UA" sz="2800" b="1" dirty="0" smtClean="0">
              <a:latin typeface="Source Sans Pro" charset="0"/>
              <a:ea typeface="Source Sans Pro" charset="0"/>
            </a:endParaRP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uk-UA" sz="2800" b="1" dirty="0" smtClean="0">
                <a:latin typeface="Source Sans Pro" charset="0"/>
                <a:ea typeface="Source Sans Pro" charset="0"/>
              </a:rPr>
              <a:t>  Обробка космічних, </a:t>
            </a:r>
            <a:r>
              <a:rPr lang="uk-UA" sz="2800" b="1" dirty="0" err="1" smtClean="0">
                <a:latin typeface="Source Sans Pro" charset="0"/>
                <a:ea typeface="Source Sans Pro" charset="0"/>
              </a:rPr>
              <a:t>геоінформаційних</a:t>
            </a:r>
            <a:r>
              <a:rPr lang="uk-UA" sz="2800" b="1" dirty="0" smtClean="0">
                <a:latin typeface="Source Sans Pro" charset="0"/>
                <a:ea typeface="Source Sans Pro" charset="0"/>
              </a:rPr>
              <a:t> та супутникових даних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uk-UA" sz="2800" b="1" dirty="0" smtClean="0">
                <a:latin typeface="Source Sans Pro" charset="0"/>
                <a:ea typeface="Source Sans Pro" charset="0"/>
              </a:rPr>
              <a:t>  Створення цифрових моделей медицини та генної інженерії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uk-UA" sz="2800" b="1" dirty="0" smtClean="0">
                <a:latin typeface="Source Sans Pro" charset="0"/>
                <a:ea typeface="Source Sans Pro" charset="0"/>
              </a:rPr>
              <a:t>  Створення систем </a:t>
            </a:r>
            <a:r>
              <a:rPr lang="uk-UA" sz="2800" b="1" dirty="0" err="1" smtClean="0">
                <a:latin typeface="Source Sans Pro" charset="0"/>
                <a:ea typeface="Source Sans Pro" charset="0"/>
              </a:rPr>
              <a:t>кібербезпеки</a:t>
            </a:r>
            <a:r>
              <a:rPr lang="uk-UA" sz="2800" b="1" dirty="0" smtClean="0">
                <a:latin typeface="Source Sans Pro" charset="0"/>
                <a:ea typeface="Source Sans Pro" charset="0"/>
              </a:rPr>
              <a:t> та виявлення шахрайств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uk-UA" sz="2800" b="1" dirty="0" smtClean="0">
                <a:latin typeface="Source Sans Pro" charset="0"/>
                <a:ea typeface="Source Sans Pro" charset="0"/>
              </a:rPr>
              <a:t>  Оптимізація транспортних мереж та маршрутів доставки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uk-UA" sz="2800" b="1" dirty="0" smtClean="0">
                <a:latin typeface="Source Sans Pro" charset="0"/>
                <a:ea typeface="Source Sans Pro" charset="0"/>
              </a:rPr>
              <a:t>  Моделювання у комп’ютерних іграх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uk-UA" sz="2800" b="1" dirty="0" smtClean="0">
                <a:latin typeface="Source Sans Pro" charset="0"/>
                <a:ea typeface="Source Sans Pro" charset="0"/>
              </a:rPr>
              <a:t>  Розробка систем комп’ютерного зору</a:t>
            </a:r>
          </a:p>
          <a:p>
            <a:pPr>
              <a:lnSpc>
                <a:spcPct val="140000"/>
              </a:lnSpc>
              <a:buFont typeface="Wingdings" pitchFamily="2" charset="2"/>
              <a:buChar char="Ø"/>
            </a:pPr>
            <a:r>
              <a:rPr lang="uk-UA" sz="2800" b="1" dirty="0" smtClean="0">
                <a:latin typeface="Source Sans Pro" charset="0"/>
                <a:ea typeface="Source Sans Pro" charset="0"/>
              </a:rPr>
              <a:t>  Моделювання кліматичних змін</a:t>
            </a:r>
            <a:endParaRPr lang="uk-UA" sz="2800" b="1" dirty="0" smtClean="0">
              <a:solidFill>
                <a:srgbClr val="000000"/>
              </a:solidFill>
              <a:latin typeface="Source Sans Pro" charset="0"/>
              <a:ea typeface="Source Sans Pro" charset="0"/>
            </a:endParaRPr>
          </a:p>
        </p:txBody>
      </p:sp>
      <p:grpSp>
        <p:nvGrpSpPr>
          <p:cNvPr id="16" name="Group 5"/>
          <p:cNvGrpSpPr/>
          <p:nvPr/>
        </p:nvGrpSpPr>
        <p:grpSpPr>
          <a:xfrm flipH="1" flipV="1">
            <a:off x="8429620" y="8901977"/>
            <a:ext cx="5214974" cy="1143008"/>
            <a:chOff x="0" y="0"/>
            <a:chExt cx="9345810" cy="1864205"/>
          </a:xfrm>
        </p:grpSpPr>
        <p:grpSp>
          <p:nvGrpSpPr>
            <p:cNvPr id="17" name="Group 6"/>
            <p:cNvGrpSpPr/>
            <p:nvPr/>
          </p:nvGrpSpPr>
          <p:grpSpPr>
            <a:xfrm>
              <a:off x="140804" y="0"/>
              <a:ext cx="9064203" cy="1546271"/>
              <a:chOff x="18844" y="0"/>
              <a:chExt cx="1213078" cy="206940"/>
            </a:xfrm>
          </p:grpSpPr>
          <p:sp>
            <p:nvSpPr>
              <p:cNvPr id="27" name="Freeform 7"/>
              <p:cNvSpPr/>
              <p:nvPr/>
            </p:nvSpPr>
            <p:spPr>
              <a:xfrm>
                <a:off x="18844" y="0"/>
                <a:ext cx="1213078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13078" h="206940">
                    <a:moveTo>
                      <a:pt x="218760" y="0"/>
                    </a:moveTo>
                    <a:lnTo>
                      <a:pt x="1197518" y="0"/>
                    </a:lnTo>
                    <a:cubicBezTo>
                      <a:pt x="1203332" y="0"/>
                      <a:pt x="1208579" y="3488"/>
                      <a:pt x="1210829" y="8850"/>
                    </a:cubicBezTo>
                    <a:cubicBezTo>
                      <a:pt x="1213078" y="14212"/>
                      <a:pt x="1211891" y="20399"/>
                      <a:pt x="1207817" y="24548"/>
                    </a:cubicBezTo>
                    <a:lnTo>
                      <a:pt x="1052827" y="182392"/>
                    </a:lnTo>
                    <a:cubicBezTo>
                      <a:pt x="1037408" y="198094"/>
                      <a:pt x="1016325" y="206940"/>
                      <a:pt x="994318" y="206940"/>
                    </a:cubicBezTo>
                    <a:lnTo>
                      <a:pt x="15560" y="206940"/>
                    </a:lnTo>
                    <a:cubicBezTo>
                      <a:pt x="9746" y="206940"/>
                      <a:pt x="4499" y="203452"/>
                      <a:pt x="2249" y="198090"/>
                    </a:cubicBezTo>
                    <a:cubicBezTo>
                      <a:pt x="0" y="192728"/>
                      <a:pt x="1187" y="186541"/>
                      <a:pt x="5261" y="182392"/>
                    </a:cubicBezTo>
                    <a:lnTo>
                      <a:pt x="160251" y="24548"/>
                    </a:lnTo>
                    <a:cubicBezTo>
                      <a:pt x="175670" y="8846"/>
                      <a:pt x="196753" y="0"/>
                      <a:pt x="218760" y="0"/>
                    </a:cubicBezTo>
                    <a:close/>
                  </a:path>
                </a:pathLst>
              </a:custGeom>
              <a:solidFill>
                <a:srgbClr val="3275C5"/>
              </a:solidFill>
            </p:spPr>
          </p:sp>
          <p:sp>
            <p:nvSpPr>
              <p:cNvPr id="28" name="TextBox 8"/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18" name="Group 9"/>
            <p:cNvGrpSpPr/>
            <p:nvPr/>
          </p:nvGrpSpPr>
          <p:grpSpPr>
            <a:xfrm>
              <a:off x="4526082" y="1170495"/>
              <a:ext cx="4044638" cy="693710"/>
              <a:chOff x="22107" y="0"/>
              <a:chExt cx="1206553" cy="206940"/>
            </a:xfrm>
          </p:grpSpPr>
          <p:sp>
            <p:nvSpPr>
              <p:cNvPr id="25" name="Freeform 10"/>
              <p:cNvSpPr/>
              <p:nvPr/>
            </p:nvSpPr>
            <p:spPr>
              <a:xfrm>
                <a:off x="22107" y="0"/>
                <a:ext cx="1206553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06553" h="206940">
                    <a:moveTo>
                      <a:pt x="221454" y="0"/>
                    </a:moveTo>
                    <a:lnTo>
                      <a:pt x="1188298" y="0"/>
                    </a:lnTo>
                    <a:cubicBezTo>
                      <a:pt x="1195119" y="0"/>
                      <a:pt x="1201274" y="4093"/>
                      <a:pt x="1203913" y="10382"/>
                    </a:cubicBezTo>
                    <a:cubicBezTo>
                      <a:pt x="1206552" y="16672"/>
                      <a:pt x="1205160" y="23932"/>
                      <a:pt x="1200381" y="28799"/>
                    </a:cubicBezTo>
                    <a:lnTo>
                      <a:pt x="1053737" y="178141"/>
                    </a:lnTo>
                    <a:cubicBezTo>
                      <a:pt x="1035649" y="196563"/>
                      <a:pt x="1010915" y="206940"/>
                      <a:pt x="985098" y="206940"/>
                    </a:cubicBezTo>
                    <a:lnTo>
                      <a:pt x="18254" y="206940"/>
                    </a:lnTo>
                    <a:cubicBezTo>
                      <a:pt x="11433" y="206940"/>
                      <a:pt x="5278" y="202848"/>
                      <a:pt x="2639" y="196558"/>
                    </a:cubicBezTo>
                    <a:cubicBezTo>
                      <a:pt x="0" y="190268"/>
                      <a:pt x="1392" y="183008"/>
                      <a:pt x="6171" y="178141"/>
                    </a:cubicBezTo>
                    <a:lnTo>
                      <a:pt x="152815" y="28799"/>
                    </a:lnTo>
                    <a:cubicBezTo>
                      <a:pt x="170903" y="10377"/>
                      <a:pt x="195637" y="0"/>
                      <a:pt x="221454" y="0"/>
                    </a:cubicBezTo>
                    <a:close/>
                  </a:path>
                </a:pathLst>
              </a:custGeom>
              <a:solidFill>
                <a:srgbClr val="64CAF4"/>
              </a:solidFill>
            </p:spPr>
          </p:sp>
          <p:sp>
            <p:nvSpPr>
              <p:cNvPr id="26" name="TextBox 11"/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</p:grpSp>
      <p:grpSp>
        <p:nvGrpSpPr>
          <p:cNvPr id="22" name="Group 12"/>
          <p:cNvGrpSpPr/>
          <p:nvPr/>
        </p:nvGrpSpPr>
        <p:grpSpPr>
          <a:xfrm>
            <a:off x="12739631" y="3452710"/>
            <a:ext cx="11627081" cy="11627081"/>
            <a:chOff x="-24970" y="-9988"/>
            <a:chExt cx="812800" cy="812800"/>
          </a:xfrm>
        </p:grpSpPr>
        <p:sp>
          <p:nvSpPr>
            <p:cNvPr id="23" name="Freeform 13"/>
            <p:cNvSpPr/>
            <p:nvPr/>
          </p:nvSpPr>
          <p:spPr>
            <a:xfrm>
              <a:off x="-24970" y="-9988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1684" r="-21684"/>
              </a:stretch>
            </a:blipFill>
          </p:spPr>
        </p:sp>
      </p:grpSp>
      <p:sp>
        <p:nvSpPr>
          <p:cNvPr id="29" name="TextBox 18"/>
          <p:cNvSpPr txBox="1"/>
          <p:nvPr/>
        </p:nvSpPr>
        <p:spPr>
          <a:xfrm>
            <a:off x="9072556" y="9415492"/>
            <a:ext cx="364334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sz="2800" b="1" spc="-50" dirty="0" smtClean="0">
                <a:solidFill>
                  <a:schemeClr val="bg1"/>
                </a:solidFill>
                <a:latin typeface="Montserrat Classic Bold" charset="0"/>
                <a:ea typeface="Source Sans Pro" charset="0"/>
              </a:rPr>
              <a:t>Smart Technologies</a:t>
            </a:r>
            <a:endParaRPr lang="en-US" sz="2800" b="1" spc="-50" dirty="0">
              <a:solidFill>
                <a:schemeClr val="bg1"/>
              </a:solidFill>
              <a:latin typeface="Montserrat Classic Bold" charset="0"/>
              <a:ea typeface="Source Sans Pro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080390" y="8929714"/>
            <a:ext cx="2092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AI • Data • Model</a:t>
            </a:r>
            <a:endParaRPr lang="ru-RU" b="1" dirty="0">
              <a:solidFill>
                <a:schemeClr val="bg1"/>
              </a:solidFill>
              <a:latin typeface="Source Sans Pro" charset="0"/>
              <a:ea typeface="Source Sans Pro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595327" y="2307890"/>
            <a:ext cx="6671155" cy="3071834"/>
            <a:chOff x="714316" y="2643170"/>
            <a:chExt cx="6671155" cy="3071834"/>
          </a:xfrm>
        </p:grpSpPr>
        <p:pic>
          <p:nvPicPr>
            <p:cNvPr id="2969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14316" y="2643170"/>
              <a:ext cx="6671155" cy="3071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" name="Group 3"/>
            <p:cNvGrpSpPr/>
            <p:nvPr/>
          </p:nvGrpSpPr>
          <p:grpSpPr>
            <a:xfrm>
              <a:off x="1485610" y="3252416"/>
              <a:ext cx="2070265" cy="1792757"/>
              <a:chOff x="0" y="0"/>
              <a:chExt cx="4282440" cy="37084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282440" cy="3708400"/>
              </a:xfrm>
              <a:custGeom>
                <a:avLst/>
                <a:gdLst/>
                <a:ahLst/>
                <a:cxnLst/>
                <a:rect l="l" t="t" r="r" b="b"/>
                <a:pathLst>
                  <a:path w="4282440" h="3708400">
                    <a:moveTo>
                      <a:pt x="3211830" y="0"/>
                    </a:moveTo>
                    <a:lnTo>
                      <a:pt x="1070610" y="0"/>
                    </a:lnTo>
                    <a:lnTo>
                      <a:pt x="0" y="1854200"/>
                    </a:lnTo>
                    <a:lnTo>
                      <a:pt x="1070610" y="3708400"/>
                    </a:lnTo>
                    <a:lnTo>
                      <a:pt x="3211830" y="3708400"/>
                    </a:lnTo>
                    <a:lnTo>
                      <a:pt x="4282440" y="185420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7973" b="-7973"/>
                </a:stretch>
              </a:blipFill>
            </p:spPr>
          </p:sp>
        </p:grpSp>
      </p:grpSp>
      <p:grpSp>
        <p:nvGrpSpPr>
          <p:cNvPr id="31" name="Группа 30"/>
          <p:cNvGrpSpPr/>
          <p:nvPr/>
        </p:nvGrpSpPr>
        <p:grpSpPr>
          <a:xfrm>
            <a:off x="8739259" y="2307890"/>
            <a:ext cx="6671155" cy="3071834"/>
            <a:chOff x="8858248" y="2643170"/>
            <a:chExt cx="6671155" cy="3071834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858248" y="2643170"/>
              <a:ext cx="6671155" cy="3071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6" name="Group 6"/>
            <p:cNvGrpSpPr/>
            <p:nvPr/>
          </p:nvGrpSpPr>
          <p:grpSpPr>
            <a:xfrm>
              <a:off x="9592380" y="3252416"/>
              <a:ext cx="2070265" cy="1792757"/>
              <a:chOff x="0" y="0"/>
              <a:chExt cx="4282440" cy="37084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282440" cy="3708400"/>
              </a:xfrm>
              <a:custGeom>
                <a:avLst/>
                <a:gdLst/>
                <a:ahLst/>
                <a:cxnLst/>
                <a:rect l="l" t="t" r="r" b="b"/>
                <a:pathLst>
                  <a:path w="4282440" h="3708400">
                    <a:moveTo>
                      <a:pt x="3211830" y="0"/>
                    </a:moveTo>
                    <a:lnTo>
                      <a:pt x="1070610" y="0"/>
                    </a:lnTo>
                    <a:lnTo>
                      <a:pt x="0" y="1854200"/>
                    </a:lnTo>
                    <a:lnTo>
                      <a:pt x="1070610" y="3708400"/>
                    </a:lnTo>
                    <a:lnTo>
                      <a:pt x="3211830" y="3708400"/>
                    </a:lnTo>
                    <a:lnTo>
                      <a:pt x="4282440" y="1854200"/>
                    </a:lnTo>
                    <a:close/>
                  </a:path>
                </a:pathLst>
              </a:custGeom>
              <a:blipFill>
                <a:blip r:embed="rId4"/>
                <a:stretch>
                  <a:fillRect t="-7973" b="-7973"/>
                </a:stretch>
              </a:blipFill>
            </p:spPr>
          </p:sp>
        </p:grpSp>
      </p:grpSp>
      <p:sp>
        <p:nvSpPr>
          <p:cNvPr id="8" name="Freeform 8"/>
          <p:cNvSpPr/>
          <p:nvPr/>
        </p:nvSpPr>
        <p:spPr>
          <a:xfrm rot="-10800000">
            <a:off x="12592738" y="-611740"/>
            <a:ext cx="5871820" cy="3280879"/>
          </a:xfrm>
          <a:custGeom>
            <a:avLst/>
            <a:gdLst/>
            <a:ahLst/>
            <a:cxnLst/>
            <a:rect l="l" t="t" r="r" b="b"/>
            <a:pathLst>
              <a:path w="5871820" h="3280879">
                <a:moveTo>
                  <a:pt x="0" y="0"/>
                </a:moveTo>
                <a:lnTo>
                  <a:pt x="5871820" y="0"/>
                </a:lnTo>
                <a:lnTo>
                  <a:pt x="5871820" y="3280880"/>
                </a:lnTo>
                <a:lnTo>
                  <a:pt x="0" y="32808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9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00000" flipH="1" flipV="1">
            <a:off x="-203655" y="7617860"/>
            <a:ext cx="5871820" cy="3280879"/>
          </a:xfrm>
          <a:custGeom>
            <a:avLst/>
            <a:gdLst/>
            <a:ahLst/>
            <a:cxnLst/>
            <a:rect l="l" t="t" r="r" b="b"/>
            <a:pathLst>
              <a:path w="5871820" h="3280879">
                <a:moveTo>
                  <a:pt x="5871820" y="3280880"/>
                </a:moveTo>
                <a:lnTo>
                  <a:pt x="0" y="3280880"/>
                </a:lnTo>
                <a:lnTo>
                  <a:pt x="0" y="0"/>
                </a:lnTo>
                <a:lnTo>
                  <a:pt x="5871820" y="0"/>
                </a:lnTo>
                <a:lnTo>
                  <a:pt x="5871820" y="3280880"/>
                </a:lnTo>
                <a:close/>
              </a:path>
            </a:pathLst>
          </a:custGeom>
          <a:blipFill>
            <a:blip r:embed="rId5">
              <a:alphaModFix amt="69000"/>
            </a:blip>
            <a:stretch>
              <a:fillRect/>
            </a:stretch>
          </a:blipFill>
        </p:spPr>
      </p:sp>
      <p:grpSp>
        <p:nvGrpSpPr>
          <p:cNvPr id="32" name="Группа 31"/>
          <p:cNvGrpSpPr/>
          <p:nvPr/>
        </p:nvGrpSpPr>
        <p:grpSpPr>
          <a:xfrm>
            <a:off x="2983261" y="5904000"/>
            <a:ext cx="6671155" cy="3071834"/>
            <a:chOff x="3102250" y="6230310"/>
            <a:chExt cx="6671155" cy="3071834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02250" y="6230310"/>
              <a:ext cx="6671155" cy="3071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1" name="Group 11"/>
            <p:cNvGrpSpPr/>
            <p:nvPr/>
          </p:nvGrpSpPr>
          <p:grpSpPr>
            <a:xfrm>
              <a:off x="3840341" y="6822712"/>
              <a:ext cx="2070265" cy="1792757"/>
              <a:chOff x="0" y="0"/>
              <a:chExt cx="4282440" cy="37084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282440" cy="3708400"/>
              </a:xfrm>
              <a:custGeom>
                <a:avLst/>
                <a:gdLst/>
                <a:ahLst/>
                <a:cxnLst/>
                <a:rect l="l" t="t" r="r" b="b"/>
                <a:pathLst>
                  <a:path w="4282440" h="3708400">
                    <a:moveTo>
                      <a:pt x="3211830" y="0"/>
                    </a:moveTo>
                    <a:lnTo>
                      <a:pt x="1070610" y="0"/>
                    </a:lnTo>
                    <a:lnTo>
                      <a:pt x="0" y="1854200"/>
                    </a:lnTo>
                    <a:lnTo>
                      <a:pt x="1070610" y="3708400"/>
                    </a:lnTo>
                    <a:lnTo>
                      <a:pt x="3211830" y="3708400"/>
                    </a:lnTo>
                    <a:lnTo>
                      <a:pt x="4282440" y="185420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7739" b="-7739"/>
                </a:stretch>
              </a:blipFill>
            </p:spPr>
          </p:sp>
        </p:grpSp>
      </p:grpSp>
      <p:grpSp>
        <p:nvGrpSpPr>
          <p:cNvPr id="34" name="Группа 33"/>
          <p:cNvGrpSpPr/>
          <p:nvPr/>
        </p:nvGrpSpPr>
        <p:grpSpPr>
          <a:xfrm>
            <a:off x="11096713" y="5904000"/>
            <a:ext cx="6671155" cy="3071834"/>
            <a:chOff x="11215702" y="6215070"/>
            <a:chExt cx="6671155" cy="3071834"/>
          </a:xfrm>
        </p:grpSpPr>
        <p:pic>
          <p:nvPicPr>
            <p:cNvPr id="33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215702" y="6215070"/>
              <a:ext cx="6671155" cy="3071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4" name="Group 14"/>
            <p:cNvGrpSpPr/>
            <p:nvPr/>
          </p:nvGrpSpPr>
          <p:grpSpPr>
            <a:xfrm>
              <a:off x="11947111" y="6822712"/>
              <a:ext cx="2070265" cy="1792757"/>
              <a:chOff x="0" y="0"/>
              <a:chExt cx="4282440" cy="37084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282440" cy="3708400"/>
              </a:xfrm>
              <a:custGeom>
                <a:avLst/>
                <a:gdLst/>
                <a:ahLst/>
                <a:cxnLst/>
                <a:rect l="l" t="t" r="r" b="b"/>
                <a:pathLst>
                  <a:path w="4282440" h="3708400">
                    <a:moveTo>
                      <a:pt x="3211830" y="0"/>
                    </a:moveTo>
                    <a:lnTo>
                      <a:pt x="1070610" y="0"/>
                    </a:lnTo>
                    <a:lnTo>
                      <a:pt x="0" y="1854200"/>
                    </a:lnTo>
                    <a:lnTo>
                      <a:pt x="1070610" y="3708400"/>
                    </a:lnTo>
                    <a:lnTo>
                      <a:pt x="3211830" y="3708400"/>
                    </a:lnTo>
                    <a:lnTo>
                      <a:pt x="4282440" y="1854200"/>
                    </a:lnTo>
                    <a:close/>
                  </a:path>
                </a:pathLst>
              </a:custGeom>
              <a:blipFill>
                <a:blip r:embed="rId7" cstate="print"/>
                <a:stretch>
                  <a:fillRect l="-14865" r="-14865"/>
                </a:stretch>
              </a:blipFill>
            </p:spPr>
          </p:sp>
        </p:grpSp>
      </p:grpSp>
      <p:sp>
        <p:nvSpPr>
          <p:cNvPr id="16" name="TextBox 16"/>
          <p:cNvSpPr txBox="1"/>
          <p:nvPr/>
        </p:nvSpPr>
        <p:spPr>
          <a:xfrm>
            <a:off x="3621441" y="3328978"/>
            <a:ext cx="3357586" cy="10545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uk-UA" sz="3000" b="1" dirty="0" smtClean="0">
                <a:solidFill>
                  <a:srgbClr val="FCFEFF"/>
                </a:solidFill>
                <a:latin typeface="Arial Narrow" pitchFamily="34" charset="0"/>
                <a:ea typeface="Source Sans Pro" charset="0"/>
                <a:cs typeface="Dynamo Medium"/>
                <a:sym typeface="Dynamo Medium"/>
              </a:rPr>
              <a:t>ФУНДАМЕНТАЛЬНА МАТЕМАТИКА</a:t>
            </a:r>
            <a:endParaRPr lang="uk-UA" sz="3000" b="1" dirty="0">
              <a:solidFill>
                <a:srgbClr val="FCFEFF"/>
              </a:solidFill>
              <a:latin typeface="Arial Narrow" pitchFamily="34" charset="0"/>
              <a:ea typeface="Source Sans Pro" charset="0"/>
              <a:cs typeface="Dynamo Medium"/>
              <a:sym typeface="Dynamo Medium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943491" y="3129904"/>
            <a:ext cx="2971665" cy="141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uk-UA" sz="3000" b="1" dirty="0" smtClean="0">
                <a:solidFill>
                  <a:srgbClr val="FCFEFF"/>
                </a:solidFill>
                <a:latin typeface="Arial Narrow" pitchFamily="34" charset="0"/>
                <a:ea typeface="Source Sans Pro" charset="0"/>
                <a:cs typeface="Dynamo Medium"/>
                <a:sym typeface="Dynamo Medium"/>
              </a:rPr>
              <a:t>СПЕЦІАЛЬНІ МАТЕМАТИЧНІ ДИСЦИПЛІНИ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6835" y="714375"/>
            <a:ext cx="12198043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uk-UA" sz="8000" b="1" dirty="0" smtClean="0">
                <a:solidFill>
                  <a:srgbClr val="3B9CED"/>
                </a:solidFill>
                <a:latin typeface="Source Sans Pro Bold" charset="0"/>
                <a:ea typeface="Source Sans Pro Bold" charset="0"/>
                <a:cs typeface="Dynamo Medium"/>
                <a:sym typeface="Dynamo Medium"/>
              </a:rPr>
              <a:t>ТРА</a:t>
            </a:r>
            <a:r>
              <a:rPr lang="uk-UA" sz="7300" b="1" dirty="0" smtClean="0">
                <a:solidFill>
                  <a:srgbClr val="3B9CED"/>
                </a:solidFill>
                <a:latin typeface="Source Sans Pro Bold" charset="0"/>
                <a:ea typeface="Source Sans Pro Bold" charset="0"/>
                <a:cs typeface="Dynamo Medium"/>
                <a:sym typeface="Dynamo Medium"/>
              </a:rPr>
              <a:t>Є</a:t>
            </a:r>
            <a:r>
              <a:rPr lang="uk-UA" sz="8000" b="1" dirty="0" smtClean="0">
                <a:solidFill>
                  <a:srgbClr val="3B9CED"/>
                </a:solidFill>
                <a:latin typeface="Source Sans Pro Bold" charset="0"/>
                <a:ea typeface="Source Sans Pro Bold" charset="0"/>
                <a:cs typeface="Dynamo Medium"/>
                <a:sym typeface="Dynamo Medium"/>
              </a:rPr>
              <a:t>КТОРІЯ НАВЧАННЯ</a:t>
            </a:r>
            <a:endParaRPr lang="uk-UA" sz="8000" b="1" dirty="0">
              <a:solidFill>
                <a:srgbClr val="3B9CED"/>
              </a:solidFill>
              <a:latin typeface="Source Sans Pro Bold" charset="0"/>
              <a:ea typeface="Source Sans Pro Bold" charset="0"/>
              <a:cs typeface="Dynamo Medium"/>
              <a:sym typeface="Dynamo Medium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024615" y="6752286"/>
            <a:ext cx="3286147" cy="1418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uk-UA" sz="3000" b="1" dirty="0" smtClean="0">
                <a:solidFill>
                  <a:srgbClr val="FCFEFF"/>
                </a:solidFill>
                <a:latin typeface="Arial Narrow" pitchFamily="34" charset="0"/>
                <a:ea typeface="Source Sans Pro" charset="0"/>
                <a:cs typeface="Dynamo Medium"/>
                <a:sym typeface="Dynamo Medium"/>
              </a:rPr>
              <a:t>ПРОГРАМУВАННЯ </a:t>
            </a:r>
            <a:br>
              <a:rPr lang="uk-UA" sz="3000" b="1" dirty="0" smtClean="0">
                <a:solidFill>
                  <a:srgbClr val="FCFEFF"/>
                </a:solidFill>
                <a:latin typeface="Arial Narrow" pitchFamily="34" charset="0"/>
                <a:ea typeface="Source Sans Pro" charset="0"/>
                <a:cs typeface="Dynamo Medium"/>
                <a:sym typeface="Dynamo Medium"/>
              </a:rPr>
            </a:br>
            <a:r>
              <a:rPr lang="uk-UA" sz="3000" b="1" dirty="0" smtClean="0">
                <a:solidFill>
                  <a:srgbClr val="FCFEFF"/>
                </a:solidFill>
                <a:latin typeface="Arial Narrow" pitchFamily="34" charset="0"/>
                <a:ea typeface="Source Sans Pro" charset="0"/>
                <a:cs typeface="Dynamo Medium"/>
                <a:sym typeface="Dynamo Medium"/>
              </a:rPr>
              <a:t>  ТА  ІНФОРМАЦІЙНІ ТЕХНОЛОГІЇ</a:t>
            </a:r>
            <a:endParaRPr lang="uk-UA" sz="3000" b="1" dirty="0">
              <a:solidFill>
                <a:srgbClr val="FCFEFF"/>
              </a:solidFill>
              <a:latin typeface="Arial Narrow" pitchFamily="34" charset="0"/>
              <a:ea typeface="Source Sans Pro" charset="0"/>
              <a:cs typeface="Dynamo Medium"/>
              <a:sym typeface="Dynamo Medium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4310528" y="6956773"/>
            <a:ext cx="2971665" cy="933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uk-UA" sz="3000" b="1" dirty="0" smtClean="0">
                <a:solidFill>
                  <a:srgbClr val="FCFEFF"/>
                </a:solidFill>
                <a:latin typeface="Arial Narrow" pitchFamily="34" charset="0"/>
                <a:ea typeface="Source Sans Pro" charset="0"/>
                <a:cs typeface="Dynamo Medium"/>
                <a:sym typeface="Dynamo Medium"/>
              </a:rPr>
              <a:t>ДИСЦИПЛІНИ </a:t>
            </a:r>
            <a:br>
              <a:rPr lang="uk-UA" sz="3000" b="1" dirty="0" smtClean="0">
                <a:solidFill>
                  <a:srgbClr val="FCFEFF"/>
                </a:solidFill>
                <a:latin typeface="Arial Narrow" pitchFamily="34" charset="0"/>
                <a:ea typeface="Source Sans Pro" charset="0"/>
                <a:cs typeface="Dynamo Medium"/>
                <a:sym typeface="Dynamo Medium"/>
              </a:rPr>
            </a:br>
            <a:r>
              <a:rPr lang="uk-UA" sz="3000" b="1" dirty="0" smtClean="0">
                <a:solidFill>
                  <a:srgbClr val="FCFEFF"/>
                </a:solidFill>
                <a:latin typeface="Arial Narrow" pitchFamily="34" charset="0"/>
                <a:ea typeface="Source Sans Pro" charset="0"/>
                <a:cs typeface="Dynamo Medium"/>
                <a:sym typeface="Dynamo Medium"/>
              </a:rPr>
              <a:t>ЗА ВИБОРОМ</a:t>
            </a:r>
            <a:endParaRPr lang="uk-UA" sz="3000" b="1" dirty="0">
              <a:solidFill>
                <a:srgbClr val="FCFEFF"/>
              </a:solidFill>
              <a:latin typeface="Arial Narrow" pitchFamily="34" charset="0"/>
              <a:ea typeface="Source Sans Pro" charset="0"/>
              <a:cs typeface="Dynamo Medium"/>
              <a:sym typeface="Dynamo Medium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158525" y="4955858"/>
            <a:ext cx="561971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uk-UA" sz="3200" spc="-100" dirty="0" smtClean="0">
                <a:latin typeface="Source Sans Pro"/>
                <a:ea typeface="Source Sans Pro"/>
                <a:cs typeface="Source Sans Pro"/>
                <a:sym typeface="Source Sans Pro"/>
              </a:rPr>
              <a:t>Мова математики</a:t>
            </a:r>
            <a:endParaRPr lang="uk-UA" sz="3200" spc="-100" dirty="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1348177" y="4722496"/>
            <a:ext cx="5619715" cy="984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uk-UA" sz="3200" spc="-100" dirty="0" smtClean="0">
                <a:latin typeface="Source Sans Pro"/>
                <a:ea typeface="Source Sans Pro"/>
                <a:cs typeface="Source Sans Pro"/>
                <a:sym typeface="Source Sans Pro"/>
              </a:rPr>
              <a:t>Ключ до розуміння математичних законів</a:t>
            </a:r>
            <a:endParaRPr sz="3200" spc="-100"/>
          </a:p>
        </p:txBody>
      </p:sp>
      <p:sp>
        <p:nvSpPr>
          <p:cNvPr id="23" name="TextBox 23"/>
          <p:cNvSpPr txBox="1"/>
          <p:nvPr/>
        </p:nvSpPr>
        <p:spPr>
          <a:xfrm>
            <a:off x="5591225" y="8334375"/>
            <a:ext cx="5619715" cy="1449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uk-UA" sz="3200" spc="-100" dirty="0" smtClean="0">
                <a:latin typeface="Source Sans Pro"/>
                <a:ea typeface="Source Sans Pro"/>
                <a:cs typeface="Source Sans Pro"/>
                <a:sym typeface="Source Sans Pro"/>
              </a:rPr>
              <a:t>Інструменти </a:t>
            </a:r>
            <a:br>
              <a:rPr lang="uk-UA" sz="3200" spc="-100" dirty="0" smtClean="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uk-UA" sz="3200" spc="-100" dirty="0" smtClean="0">
                <a:latin typeface="Source Sans Pro"/>
                <a:ea typeface="Source Sans Pro"/>
                <a:cs typeface="Source Sans Pro"/>
                <a:sym typeface="Source Sans Pro"/>
              </a:rPr>
              <a:t>прикладної математики </a:t>
            </a:r>
          </a:p>
          <a:p>
            <a:pPr algn="l">
              <a:lnSpc>
                <a:spcPts val="4199"/>
              </a:lnSpc>
            </a:pPr>
            <a:endParaRPr/>
          </a:p>
        </p:txBody>
      </p:sp>
      <p:sp>
        <p:nvSpPr>
          <p:cNvPr id="24" name="TextBox 24"/>
          <p:cNvSpPr txBox="1"/>
          <p:nvPr/>
        </p:nvSpPr>
        <p:spPr>
          <a:xfrm>
            <a:off x="13668481" y="8313444"/>
            <a:ext cx="5619715" cy="1523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uk-UA" sz="3200" spc="-100" dirty="0" smtClean="0">
                <a:latin typeface="Source Sans Pro"/>
                <a:ea typeface="Source Sans Pro"/>
                <a:cs typeface="Source Sans Pro"/>
                <a:sym typeface="Source Sans Pro"/>
              </a:rPr>
              <a:t>Занурення математики</a:t>
            </a:r>
            <a:br>
              <a:rPr lang="uk-UA" sz="3200" spc="-100" dirty="0" smtClean="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uk-UA" sz="3200" spc="-100" dirty="0" smtClean="0">
                <a:latin typeface="Source Sans Pro"/>
                <a:ea typeface="Source Sans Pro"/>
                <a:cs typeface="Source Sans Pro"/>
                <a:sym typeface="Source Sans Pro"/>
              </a:rPr>
              <a:t>у реальний світ </a:t>
            </a:r>
          </a:p>
          <a:p>
            <a:pPr algn="l">
              <a:lnSpc>
                <a:spcPts val="4199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57900"/>
            <a:ext cx="2266798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1" y="-1"/>
            <a:ext cx="4572000" cy="3258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2065539" y="-118658"/>
            <a:ext cx="15224978" cy="10405658"/>
            <a:chOff x="0" y="0"/>
            <a:chExt cx="5508856" cy="37650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AAF0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377C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26" name="Group 5"/>
          <p:cNvGrpSpPr/>
          <p:nvPr/>
        </p:nvGrpSpPr>
        <p:grpSpPr>
          <a:xfrm>
            <a:off x="142812" y="8643962"/>
            <a:ext cx="4571968" cy="1285884"/>
            <a:chOff x="759163" y="0"/>
            <a:chExt cx="8445844" cy="1864205"/>
          </a:xfrm>
        </p:grpSpPr>
        <p:grpSp>
          <p:nvGrpSpPr>
            <p:cNvPr id="27" name="Group 6"/>
            <p:cNvGrpSpPr/>
            <p:nvPr/>
          </p:nvGrpSpPr>
          <p:grpSpPr>
            <a:xfrm>
              <a:off x="759163" y="0"/>
              <a:ext cx="8445844" cy="1546271"/>
              <a:chOff x="101600" y="0"/>
              <a:chExt cx="1130322" cy="206940"/>
            </a:xfrm>
          </p:grpSpPr>
          <p:sp>
            <p:nvSpPr>
              <p:cNvPr id="31" name="Freeform 7"/>
              <p:cNvSpPr/>
              <p:nvPr/>
            </p:nvSpPr>
            <p:spPr>
              <a:xfrm>
                <a:off x="106773" y="0"/>
                <a:ext cx="1125149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13078" h="206940">
                    <a:moveTo>
                      <a:pt x="218760" y="0"/>
                    </a:moveTo>
                    <a:lnTo>
                      <a:pt x="1197518" y="0"/>
                    </a:lnTo>
                    <a:cubicBezTo>
                      <a:pt x="1203332" y="0"/>
                      <a:pt x="1208579" y="3488"/>
                      <a:pt x="1210829" y="8850"/>
                    </a:cubicBezTo>
                    <a:cubicBezTo>
                      <a:pt x="1213078" y="14212"/>
                      <a:pt x="1211891" y="20399"/>
                      <a:pt x="1207817" y="24548"/>
                    </a:cubicBezTo>
                    <a:lnTo>
                      <a:pt x="1052827" y="182392"/>
                    </a:lnTo>
                    <a:cubicBezTo>
                      <a:pt x="1037408" y="198094"/>
                      <a:pt x="1016325" y="206940"/>
                      <a:pt x="994318" y="206940"/>
                    </a:cubicBezTo>
                    <a:lnTo>
                      <a:pt x="15560" y="206940"/>
                    </a:lnTo>
                    <a:cubicBezTo>
                      <a:pt x="9746" y="206940"/>
                      <a:pt x="4499" y="203452"/>
                      <a:pt x="2249" y="198090"/>
                    </a:cubicBezTo>
                    <a:cubicBezTo>
                      <a:pt x="0" y="192728"/>
                      <a:pt x="1187" y="186541"/>
                      <a:pt x="5261" y="182392"/>
                    </a:cubicBezTo>
                    <a:lnTo>
                      <a:pt x="160251" y="24548"/>
                    </a:lnTo>
                    <a:cubicBezTo>
                      <a:pt x="175670" y="8846"/>
                      <a:pt x="196753" y="0"/>
                      <a:pt x="218760" y="0"/>
                    </a:cubicBezTo>
                    <a:close/>
                  </a:path>
                </a:pathLst>
              </a:custGeom>
              <a:solidFill>
                <a:srgbClr val="3275C5"/>
              </a:solidFill>
            </p:spPr>
          </p:sp>
          <p:sp>
            <p:nvSpPr>
              <p:cNvPr id="32" name="TextBox 8"/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28" name="Group 9"/>
            <p:cNvGrpSpPr/>
            <p:nvPr/>
          </p:nvGrpSpPr>
          <p:grpSpPr>
            <a:xfrm>
              <a:off x="4526082" y="1170495"/>
              <a:ext cx="4044638" cy="693710"/>
              <a:chOff x="22107" y="0"/>
              <a:chExt cx="1206553" cy="206940"/>
            </a:xfrm>
          </p:grpSpPr>
          <p:sp>
            <p:nvSpPr>
              <p:cNvPr id="29" name="Freeform 10"/>
              <p:cNvSpPr/>
              <p:nvPr/>
            </p:nvSpPr>
            <p:spPr>
              <a:xfrm>
                <a:off x="22107" y="0"/>
                <a:ext cx="1206553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06553" h="206940">
                    <a:moveTo>
                      <a:pt x="221454" y="0"/>
                    </a:moveTo>
                    <a:lnTo>
                      <a:pt x="1188298" y="0"/>
                    </a:lnTo>
                    <a:cubicBezTo>
                      <a:pt x="1195119" y="0"/>
                      <a:pt x="1201274" y="4093"/>
                      <a:pt x="1203913" y="10382"/>
                    </a:cubicBezTo>
                    <a:cubicBezTo>
                      <a:pt x="1206552" y="16672"/>
                      <a:pt x="1205160" y="23932"/>
                      <a:pt x="1200381" y="28799"/>
                    </a:cubicBezTo>
                    <a:lnTo>
                      <a:pt x="1053737" y="178141"/>
                    </a:lnTo>
                    <a:cubicBezTo>
                      <a:pt x="1035649" y="196563"/>
                      <a:pt x="1010915" y="206940"/>
                      <a:pt x="985098" y="206940"/>
                    </a:cubicBezTo>
                    <a:lnTo>
                      <a:pt x="18254" y="206940"/>
                    </a:lnTo>
                    <a:cubicBezTo>
                      <a:pt x="11433" y="206940"/>
                      <a:pt x="5278" y="202848"/>
                      <a:pt x="2639" y="196558"/>
                    </a:cubicBezTo>
                    <a:cubicBezTo>
                      <a:pt x="0" y="190268"/>
                      <a:pt x="1392" y="183008"/>
                      <a:pt x="6171" y="178141"/>
                    </a:cubicBezTo>
                    <a:lnTo>
                      <a:pt x="152815" y="28799"/>
                    </a:lnTo>
                    <a:cubicBezTo>
                      <a:pt x="170903" y="10377"/>
                      <a:pt x="195637" y="0"/>
                      <a:pt x="221454" y="0"/>
                    </a:cubicBezTo>
                    <a:close/>
                  </a:path>
                </a:pathLst>
              </a:custGeom>
              <a:solidFill>
                <a:srgbClr val="64CAF4"/>
              </a:solidFill>
            </p:spPr>
          </p:sp>
          <p:sp>
            <p:nvSpPr>
              <p:cNvPr id="30" name="TextBox 11"/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-1958141" y="0"/>
            <a:ext cx="15224978" cy="10405658"/>
            <a:chOff x="0" y="0"/>
            <a:chExt cx="5508856" cy="37650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AAD">
                <a:alpha val="52941"/>
              </a:srgbClr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53000"/>
              </a:blip>
              <a:stretch>
                <a:fillRect t="-4867" b="-4867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-1839025">
            <a:off x="1516786" y="-460094"/>
            <a:ext cx="278907" cy="14793052"/>
            <a:chOff x="0" y="0"/>
            <a:chExt cx="73457" cy="38961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3457" cy="3896113"/>
            </a:xfrm>
            <a:custGeom>
              <a:avLst/>
              <a:gdLst/>
              <a:ahLst/>
              <a:cxnLst/>
              <a:rect l="l" t="t" r="r" b="b"/>
              <a:pathLst>
                <a:path w="73457" h="3896113">
                  <a:moveTo>
                    <a:pt x="0" y="0"/>
                  </a:moveTo>
                  <a:lnTo>
                    <a:pt x="73457" y="0"/>
                  </a:lnTo>
                  <a:lnTo>
                    <a:pt x="73457" y="3896113"/>
                  </a:lnTo>
                  <a:lnTo>
                    <a:pt x="0" y="3896113"/>
                  </a:lnTo>
                  <a:close/>
                </a:path>
              </a:pathLst>
            </a:custGeom>
            <a:solidFill>
              <a:srgbClr val="56AAF0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73457" cy="3943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839025">
            <a:off x="10382703" y="-2380630"/>
            <a:ext cx="278907" cy="14793052"/>
            <a:chOff x="0" y="0"/>
            <a:chExt cx="73457" cy="389611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3457" cy="3896113"/>
            </a:xfrm>
            <a:custGeom>
              <a:avLst/>
              <a:gdLst/>
              <a:ahLst/>
              <a:cxnLst/>
              <a:rect l="l" t="t" r="r" b="b"/>
              <a:pathLst>
                <a:path w="73457" h="3896113">
                  <a:moveTo>
                    <a:pt x="0" y="0"/>
                  </a:moveTo>
                  <a:lnTo>
                    <a:pt x="73457" y="0"/>
                  </a:lnTo>
                  <a:lnTo>
                    <a:pt x="73457" y="3896113"/>
                  </a:lnTo>
                  <a:lnTo>
                    <a:pt x="0" y="3896113"/>
                  </a:lnTo>
                  <a:close/>
                </a:path>
              </a:pathLst>
            </a:custGeom>
            <a:solidFill>
              <a:srgbClr val="56AAF0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73457" cy="3943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940562" y="4675435"/>
            <a:ext cx="14070313" cy="5383732"/>
            <a:chOff x="0" y="0"/>
            <a:chExt cx="3705761" cy="141793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05761" cy="1417938"/>
            </a:xfrm>
            <a:custGeom>
              <a:avLst/>
              <a:gdLst/>
              <a:ahLst/>
              <a:cxnLst/>
              <a:rect l="l" t="t" r="r" b="b"/>
              <a:pathLst>
                <a:path w="3705761" h="1417938">
                  <a:moveTo>
                    <a:pt x="0" y="0"/>
                  </a:moveTo>
                  <a:lnTo>
                    <a:pt x="3705761" y="0"/>
                  </a:lnTo>
                  <a:lnTo>
                    <a:pt x="3705761" y="1417938"/>
                  </a:lnTo>
                  <a:lnTo>
                    <a:pt x="0" y="1417938"/>
                  </a:lnTo>
                  <a:close/>
                </a:path>
              </a:pathLst>
            </a:custGeom>
            <a:solidFill>
              <a:srgbClr val="56AAF0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3705761" cy="14655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AutoShape 17"/>
          <p:cNvSpPr/>
          <p:nvPr/>
        </p:nvSpPr>
        <p:spPr>
          <a:xfrm flipV="1">
            <a:off x="10975718" y="4815872"/>
            <a:ext cx="0" cy="507600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18"/>
          <p:cNvSpPr txBox="1"/>
          <p:nvPr/>
        </p:nvSpPr>
        <p:spPr>
          <a:xfrm>
            <a:off x="4111894" y="5472000"/>
            <a:ext cx="7138678" cy="4360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3359"/>
              </a:lnSpc>
            </a:pPr>
            <a:r>
              <a:rPr lang="uk-UA" sz="2500" dirty="0" smtClean="0">
                <a:solidFill>
                  <a:srgbClr val="FFFFFF"/>
                </a:solidFill>
                <a:latin typeface="Calibri"/>
                <a:ea typeface="Source Sans Pro" charset="0"/>
                <a:cs typeface="Calibri"/>
              </a:rPr>
              <a:t>•</a:t>
            </a:r>
            <a:r>
              <a:rPr lang="uk-UA" sz="2500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spc="-40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Математичний</a:t>
            </a:r>
            <a:r>
              <a:rPr lang="uk-UA" sz="2500" u="none" strike="noStrike" spc="-40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аналіз </a:t>
            </a:r>
            <a:r>
              <a:rPr lang="uk-UA" sz="2500" u="none" strike="noStrike" spc="-40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 </a:t>
            </a: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spc="-40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spc="-40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Алгебра та геометрія</a:t>
            </a:r>
          </a:p>
          <a:p>
            <a:pPr lvl="0">
              <a:lnSpc>
                <a:spcPts val="3359"/>
              </a:lnSpc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spc="-70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Теорія </a:t>
            </a:r>
            <a:r>
              <a:rPr lang="uk-UA" sz="2500" u="none" strike="noStrike" spc="-70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ймовірностей </a:t>
            </a:r>
            <a:r>
              <a:rPr lang="uk-UA" sz="2500" u="none" strike="noStrike" spc="-70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spc="-70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spc="-70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Математична статистика</a:t>
            </a:r>
          </a:p>
          <a:p>
            <a:pPr lvl="0">
              <a:lnSpc>
                <a:spcPts val="3359"/>
              </a:lnSpc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Дискретна математика 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Аналіз даних</a:t>
            </a:r>
          </a:p>
          <a:p>
            <a:pPr lvl="0">
              <a:lnSpc>
                <a:spcPts val="3359"/>
              </a:lnSpc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Методи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оптимізації 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Дослідження операцій </a:t>
            </a:r>
          </a:p>
          <a:p>
            <a:pPr lvl="0">
              <a:lnSpc>
                <a:spcPts val="3359"/>
              </a:lnSpc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Чисельні методи 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Теорія прийняття рішень</a:t>
            </a:r>
          </a:p>
          <a:p>
            <a:pPr lvl="0">
              <a:lnSpc>
                <a:spcPts val="3359"/>
              </a:lnSpc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 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Моделювання економічних, екологічних і</a:t>
            </a:r>
          </a:p>
          <a:p>
            <a:pPr marL="0" lvl="0" indent="0" algn="l">
              <a:lnSpc>
                <a:spcPts val="3359"/>
              </a:lnSpc>
            </a:pP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 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соціальних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процесів</a:t>
            </a:r>
          </a:p>
          <a:p>
            <a:pPr>
              <a:lnSpc>
                <a:spcPts val="3359"/>
              </a:lnSpc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А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наліз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часових 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рядів   </a:t>
            </a: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Економічні ризики</a:t>
            </a:r>
          </a:p>
          <a:p>
            <a:pPr lvl="0">
              <a:lnSpc>
                <a:spcPts val="3359"/>
              </a:lnSpc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Фінансова та актуарна математика</a:t>
            </a:r>
          </a:p>
          <a:p>
            <a:pPr lvl="0">
              <a:lnSpc>
                <a:spcPts val="3359"/>
              </a:lnSpc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Теорія  катастроф</a:t>
            </a:r>
            <a:endParaRPr lang="uk-UA" sz="2500" u="none" strike="noStrike" dirty="0">
              <a:solidFill>
                <a:srgbClr val="FFFFFF"/>
              </a:solidFill>
              <a:latin typeface="Source Sans Pro" charset="0"/>
              <a:ea typeface="Source Sans Pro" charset="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816526" y="4850161"/>
            <a:ext cx="7035156" cy="493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79"/>
              </a:lnSpc>
              <a:spcBef>
                <a:spcPct val="0"/>
              </a:spcBef>
            </a:pPr>
            <a:r>
              <a:rPr lang="uk-UA" sz="3399" b="1" dirty="0">
                <a:solidFill>
                  <a:srgbClr val="FFFFFF"/>
                </a:solidFill>
                <a:latin typeface="Dynamo"/>
                <a:cs typeface="Arial" pitchFamily="34" charset="0"/>
              </a:rPr>
              <a:t>Математична підготовка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188022" y="5472000"/>
            <a:ext cx="6926460" cy="3896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3359"/>
              </a:lnSpc>
              <a:spcBef>
                <a:spcPct val="0"/>
              </a:spcBef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 err="1">
                <a:solidFill>
                  <a:srgbClr val="FFFFFF"/>
                </a:solidFill>
                <a:latin typeface="Source Sans Pro" charset="0"/>
                <a:ea typeface="Source Sans Pro" charset="0"/>
              </a:rPr>
              <a:t>Python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 </a:t>
            </a: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</a:t>
            </a:r>
            <a:r>
              <a:rPr lang="uk-UA" sz="2500" u="none" strike="noStrike" dirty="0" err="1">
                <a:solidFill>
                  <a:srgbClr val="FFFFFF"/>
                </a:solidFill>
                <a:latin typeface="Source Sans Pro" charset="0"/>
                <a:ea typeface="Source Sans Pro" charset="0"/>
              </a:rPr>
              <a:t>Java</a:t>
            </a:r>
            <a:endParaRPr lang="uk-UA" sz="2500" u="none" strike="noStrike" dirty="0">
              <a:solidFill>
                <a:srgbClr val="FFFFFF"/>
              </a:solidFill>
              <a:latin typeface="Source Sans Pro" charset="0"/>
              <a:ea typeface="Source Sans Pro" charset="0"/>
            </a:endParaRPr>
          </a:p>
          <a:p>
            <a:pPr lvl="0">
              <a:lnSpc>
                <a:spcPts val="3359"/>
              </a:lnSpc>
              <a:spcBef>
                <a:spcPct val="0"/>
              </a:spcBef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 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C++ 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  </a:t>
            </a: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C# 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  </a:t>
            </a: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 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SQL</a:t>
            </a:r>
          </a:p>
          <a:p>
            <a:pPr lvl="0">
              <a:lnSpc>
                <a:spcPts val="3359"/>
              </a:lnSpc>
              <a:spcBef>
                <a:spcPct val="0"/>
              </a:spcBef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Машинне навчання</a:t>
            </a:r>
          </a:p>
          <a:p>
            <a:pPr lvl="0">
              <a:lnSpc>
                <a:spcPts val="3359"/>
              </a:lnSpc>
              <a:spcBef>
                <a:spcPct val="0"/>
              </a:spcBef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Програмне забезпечення обчислювальних</a:t>
            </a: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  систем</a:t>
            </a:r>
            <a:endParaRPr lang="uk-UA" sz="2500" u="none" strike="noStrike" dirty="0">
              <a:solidFill>
                <a:srgbClr val="FFFFFF"/>
              </a:solidFill>
              <a:latin typeface="Source Sans Pro" charset="0"/>
              <a:ea typeface="Source Sans Pro" charset="0"/>
            </a:endParaRPr>
          </a:p>
          <a:p>
            <a:pPr lvl="0">
              <a:lnSpc>
                <a:spcPts val="3359"/>
              </a:lnSpc>
              <a:spcBef>
                <a:spcPct val="0"/>
              </a:spcBef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Бази даних та інформаційні системи</a:t>
            </a:r>
          </a:p>
          <a:p>
            <a:pPr lvl="0">
              <a:lnSpc>
                <a:spcPts val="3359"/>
              </a:lnSpc>
              <a:spcBef>
                <a:spcPct val="0"/>
              </a:spcBef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Алгоритми та структури даних</a:t>
            </a:r>
          </a:p>
          <a:p>
            <a:pPr lvl="0">
              <a:lnSpc>
                <a:spcPts val="3359"/>
              </a:lnSpc>
              <a:spcBef>
                <a:spcPct val="0"/>
              </a:spcBef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Мобільні технології програмування </a:t>
            </a:r>
          </a:p>
          <a:p>
            <a:pPr lvl="0">
              <a:lnSpc>
                <a:spcPts val="3359"/>
              </a:lnSpc>
              <a:spcBef>
                <a:spcPct val="0"/>
              </a:spcBef>
            </a:pPr>
            <a:r>
              <a:rPr lang="uk-UA" sz="2500" dirty="0" smtClean="0">
                <a:solidFill>
                  <a:srgbClr val="FFFFFF"/>
                </a:solidFill>
                <a:ea typeface="Source Sans Pro" charset="0"/>
                <a:cs typeface="Calibri"/>
              </a:rPr>
              <a:t>•</a:t>
            </a:r>
            <a:r>
              <a:rPr lang="uk-UA" sz="2500" u="none" strike="noStrike" dirty="0" smtClean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  </a:t>
            </a:r>
            <a:r>
              <a:rPr lang="uk-UA" sz="2500" u="none" strike="noStrike" dirty="0">
                <a:solidFill>
                  <a:srgbClr val="FFFFFF"/>
                </a:solidFill>
                <a:latin typeface="Source Sans Pro" charset="0"/>
                <a:ea typeface="Source Sans Pro" charset="0"/>
              </a:rPr>
              <a:t>Хмарні технології програмування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851682" y="4850161"/>
            <a:ext cx="7035156" cy="493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79"/>
              </a:lnSpc>
              <a:spcBef>
                <a:spcPct val="0"/>
              </a:spcBef>
            </a:pPr>
            <a:r>
              <a:rPr lang="uk-UA" sz="3399" b="1" dirty="0">
                <a:solidFill>
                  <a:srgbClr val="FFFFFF"/>
                </a:solidFill>
                <a:latin typeface="Dynamo"/>
              </a:rPr>
              <a:t>Комп’ютерна підготовка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799320" y="495300"/>
            <a:ext cx="7063740" cy="2513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uk-UA" sz="8000" dirty="0" smtClean="0">
                <a:solidFill>
                  <a:srgbClr val="3B9CED"/>
                </a:solidFill>
                <a:latin typeface="Source Sans Pro Bold"/>
              </a:rPr>
              <a:t>ТРА</a:t>
            </a:r>
            <a:r>
              <a:rPr lang="uk-UA" sz="7300" b="1" dirty="0" smtClean="0">
                <a:solidFill>
                  <a:srgbClr val="3B9CED"/>
                </a:solidFill>
                <a:latin typeface="Source Sans Pro Bold"/>
              </a:rPr>
              <a:t>Є</a:t>
            </a:r>
            <a:r>
              <a:rPr lang="uk-UA" sz="8000" dirty="0" smtClean="0">
                <a:solidFill>
                  <a:srgbClr val="3B9CED"/>
                </a:solidFill>
                <a:latin typeface="Source Sans Pro Bold"/>
              </a:rPr>
              <a:t>КТОРІЯ НАВЧАННЯ</a:t>
            </a:r>
            <a:endParaRPr lang="en-US" sz="8000" dirty="0">
              <a:solidFill>
                <a:srgbClr val="3B9CED"/>
              </a:solidFill>
              <a:latin typeface="Source Sans Pro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210800" y="3009900"/>
            <a:ext cx="6495593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uk-UA" sz="3600" dirty="0">
                <a:solidFill>
                  <a:srgbClr val="000000"/>
                </a:solidFill>
                <a:latin typeface="Source Sans Pro Bold" charset="0"/>
                <a:ea typeface="Source Sans Pro Bold" charset="0"/>
              </a:rPr>
              <a:t>сучасні математичні методи</a:t>
            </a:r>
          </a:p>
          <a:p>
            <a:pPr algn="ctr">
              <a:lnSpc>
                <a:spcPts val="4200"/>
              </a:lnSpc>
            </a:pPr>
            <a:r>
              <a:rPr lang="uk-UA" sz="3600" dirty="0">
                <a:solidFill>
                  <a:srgbClr val="000000"/>
                </a:solidFill>
                <a:latin typeface="Source Sans Pro Bold" charset="0"/>
                <a:ea typeface="Source Sans Pro Bold" charset="0"/>
              </a:rPr>
              <a:t>та комп’ютерні технології </a:t>
            </a:r>
          </a:p>
        </p:txBody>
      </p:sp>
      <p:sp>
        <p:nvSpPr>
          <p:cNvPr id="33" name="TextBox 18"/>
          <p:cNvSpPr txBox="1"/>
          <p:nvPr/>
        </p:nvSpPr>
        <p:spPr>
          <a:xfrm>
            <a:off x="228532" y="8801126"/>
            <a:ext cx="2186006" cy="775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90000"/>
              </a:lnSpc>
            </a:pPr>
            <a:r>
              <a:rPr lang="uk-UA" sz="2800" b="1" dirty="0" smtClean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>    </a:t>
            </a:r>
            <a:r>
              <a:rPr lang="fr-FR" sz="2800" b="1" dirty="0" smtClean="0">
                <a:solidFill>
                  <a:schemeClr val="bg1"/>
                </a:solidFill>
                <a:latin typeface="Montserrat Classic Bold" charset="0"/>
                <a:ea typeface="Source Sans Pro" charset="0"/>
              </a:rPr>
              <a:t>Digital </a:t>
            </a:r>
            <a:r>
              <a:rPr lang="uk-UA" sz="2800" b="1" dirty="0" smtClean="0">
                <a:solidFill>
                  <a:schemeClr val="bg1"/>
                </a:solidFill>
                <a:latin typeface="Source Sans Pro" charset="0"/>
                <a:ea typeface="Source Sans Pro" charset="0"/>
              </a:rPr>
              <a:t/>
            </a:r>
            <a:br>
              <a:rPr lang="uk-UA" sz="2800" b="1" dirty="0" smtClean="0">
                <a:solidFill>
                  <a:schemeClr val="bg1"/>
                </a:solidFill>
                <a:latin typeface="Source Sans Pro" charset="0"/>
                <a:ea typeface="Source Sans Pro" charset="0"/>
              </a:rPr>
            </a:br>
            <a:r>
              <a:rPr lang="fr-FR" sz="2800" b="1" dirty="0" smtClean="0">
                <a:solidFill>
                  <a:schemeClr val="bg1"/>
                </a:solidFill>
                <a:latin typeface="Montserrat Classic Bold" charset="0"/>
                <a:ea typeface="Source Sans Pro" charset="0"/>
              </a:rPr>
              <a:t>Education</a:t>
            </a:r>
            <a:endParaRPr lang="en-US" sz="2800" b="1" spc="-100" dirty="0">
              <a:solidFill>
                <a:schemeClr val="bg1"/>
              </a:solidFill>
              <a:latin typeface="Montserrat Classic Bold" charset="0"/>
              <a:ea typeface="Source Sans Pro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3563600" y="0"/>
            <a:ext cx="47244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1211210" y="-380086"/>
            <a:ext cx="10363002" cy="11312926"/>
            <a:chOff x="0" y="0"/>
            <a:chExt cx="6350000" cy="6349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 cstate="print"/>
              <a:stretch>
                <a:fillRect l="-24999" r="-24999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1500134" y="2368846"/>
            <a:ext cx="8215370" cy="6278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uk-UA" sz="3200" dirty="0" smtClean="0">
                <a:latin typeface="Source Sans Pro Bold" charset="0"/>
                <a:ea typeface="Source Sans Pro Bold" charset="0"/>
              </a:rPr>
              <a:t>Математичне моделювання  / </a:t>
            </a:r>
            <a:r>
              <a:rPr lang="en-US" sz="3200" dirty="0" smtClean="0">
                <a:latin typeface="Source Sans Pro Bold" charset="0"/>
                <a:ea typeface="Source Sans Pro Bold" charset="0"/>
              </a:rPr>
              <a:t>Mathematical modeling</a:t>
            </a:r>
          </a:p>
          <a:p>
            <a:pPr algn="l">
              <a:lnSpc>
                <a:spcPct val="85000"/>
              </a:lnSpc>
            </a:pPr>
            <a:endParaRPr lang="uk-UA" sz="3200" dirty="0" smtClean="0">
              <a:latin typeface="Source Sans Pro Bold" charset="0"/>
              <a:ea typeface="Source Sans Pro Bold" charset="0"/>
            </a:endParaRPr>
          </a:p>
          <a:p>
            <a:pPr>
              <a:lnSpc>
                <a:spcPct val="85000"/>
              </a:lnSpc>
            </a:pPr>
            <a:r>
              <a:rPr lang="uk-UA" sz="3200" dirty="0" smtClean="0">
                <a:latin typeface="Source Sans Pro Bold" charset="0"/>
                <a:ea typeface="Source Sans Pro Bold" charset="0"/>
              </a:rPr>
              <a:t>Машинне навчання  / </a:t>
            </a:r>
            <a:r>
              <a:rPr lang="en-US" sz="3200" dirty="0" smtClean="0">
                <a:latin typeface="Source Sans Pro Bold" charset="0"/>
                <a:ea typeface="Source Sans Pro Bold" charset="0"/>
              </a:rPr>
              <a:t> Machine learning</a:t>
            </a:r>
          </a:p>
          <a:p>
            <a:pPr>
              <a:lnSpc>
                <a:spcPct val="85000"/>
              </a:lnSpc>
            </a:pPr>
            <a:endParaRPr lang="uk-UA" sz="3200" dirty="0" smtClean="0">
              <a:latin typeface="Source Sans Pro Bold" charset="0"/>
              <a:ea typeface="Source Sans Pro Bold" charset="0"/>
            </a:endParaRPr>
          </a:p>
          <a:p>
            <a:pPr>
              <a:lnSpc>
                <a:spcPct val="85000"/>
              </a:lnSpc>
            </a:pPr>
            <a:r>
              <a:rPr lang="uk-UA" sz="3200" dirty="0" smtClean="0">
                <a:latin typeface="Source Sans Pro Bold" charset="0"/>
                <a:ea typeface="Source Sans Pro Bold" charset="0"/>
              </a:rPr>
              <a:t>Оптимізація та дослідження операцій  / </a:t>
            </a:r>
            <a:r>
              <a:rPr lang="en-US" sz="3200" dirty="0" smtClean="0">
                <a:latin typeface="Source Sans Pro Bold" charset="0"/>
                <a:ea typeface="Source Sans Pro Bold" charset="0"/>
              </a:rPr>
              <a:t>Operations Research and Optimization</a:t>
            </a:r>
          </a:p>
          <a:p>
            <a:pPr>
              <a:lnSpc>
                <a:spcPct val="85000"/>
              </a:lnSpc>
            </a:pPr>
            <a:endParaRPr lang="uk-UA" sz="3200" dirty="0" smtClean="0">
              <a:latin typeface="Source Sans Pro Bold" charset="0"/>
              <a:ea typeface="Source Sans Pro Bold" charset="0"/>
            </a:endParaRPr>
          </a:p>
          <a:p>
            <a:pPr>
              <a:lnSpc>
                <a:spcPct val="85000"/>
              </a:lnSpc>
            </a:pPr>
            <a:r>
              <a:rPr lang="uk-UA" sz="3200" dirty="0" smtClean="0">
                <a:latin typeface="Source Sans Pro Bold" charset="0"/>
                <a:ea typeface="Source Sans Pro Bold" charset="0"/>
              </a:rPr>
              <a:t>Аналіз даних  / </a:t>
            </a:r>
            <a:r>
              <a:rPr lang="en-US" sz="3200" dirty="0" smtClean="0">
                <a:latin typeface="Source Sans Pro Bold" charset="0"/>
                <a:ea typeface="Source Sans Pro Bold" charset="0"/>
              </a:rPr>
              <a:t> Data analysis</a:t>
            </a:r>
          </a:p>
          <a:p>
            <a:pPr>
              <a:lnSpc>
                <a:spcPct val="85000"/>
              </a:lnSpc>
            </a:pPr>
            <a:endParaRPr lang="uk-UA" sz="3200" dirty="0" smtClean="0">
              <a:latin typeface="Source Sans Pro Bold" charset="0"/>
              <a:ea typeface="Source Sans Pro Bold" charset="0"/>
            </a:endParaRPr>
          </a:p>
          <a:p>
            <a:pPr>
              <a:lnSpc>
                <a:spcPct val="85000"/>
              </a:lnSpc>
            </a:pPr>
            <a:r>
              <a:rPr lang="uk-UA" sz="3200" dirty="0" smtClean="0">
                <a:latin typeface="Source Sans Pro Bold" charset="0"/>
                <a:ea typeface="Source Sans Pro Bold" charset="0"/>
              </a:rPr>
              <a:t>Комп’ютерне моделювання  / </a:t>
            </a:r>
            <a:br>
              <a:rPr lang="uk-UA" sz="3200" dirty="0" smtClean="0">
                <a:latin typeface="Source Sans Pro Bold" charset="0"/>
                <a:ea typeface="Source Sans Pro Bold" charset="0"/>
              </a:rPr>
            </a:br>
            <a:r>
              <a:rPr lang="en-US" sz="3200" dirty="0" smtClean="0">
                <a:latin typeface="Source Sans Pro Bold" charset="0"/>
                <a:ea typeface="Source Sans Pro Bold" charset="0"/>
              </a:rPr>
              <a:t>Computer modeling</a:t>
            </a:r>
          </a:p>
          <a:p>
            <a:pPr>
              <a:lnSpc>
                <a:spcPct val="85000"/>
              </a:lnSpc>
            </a:pPr>
            <a:endParaRPr lang="uk-UA" sz="3200" dirty="0" smtClean="0">
              <a:latin typeface="Source Sans Pro Bold" charset="0"/>
              <a:ea typeface="Source Sans Pro Bold" charset="0"/>
            </a:endParaRPr>
          </a:p>
          <a:p>
            <a:pPr>
              <a:lnSpc>
                <a:spcPct val="85000"/>
              </a:lnSpc>
            </a:pPr>
            <a:r>
              <a:rPr lang="uk-UA" sz="3200" dirty="0" smtClean="0">
                <a:latin typeface="Source Sans Pro Bold" charset="0"/>
                <a:ea typeface="Source Sans Pro Bold" charset="0"/>
              </a:rPr>
              <a:t>Розробка алгоритмів  / </a:t>
            </a:r>
            <a:r>
              <a:rPr lang="en-US" sz="3200" dirty="0" smtClean="0">
                <a:latin typeface="Source Sans Pro Bold" charset="0"/>
                <a:ea typeface="Source Sans Pro Bold" charset="0"/>
              </a:rPr>
              <a:t>Algorithm development</a:t>
            </a:r>
            <a:endParaRPr lang="en-US" sz="3200" dirty="0">
              <a:latin typeface="Source Sans Pro Bold" charset="0"/>
              <a:ea typeface="Source Sans Pro Bold" charset="0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732171" y="2357418"/>
            <a:ext cx="523227" cy="523227"/>
          </a:xfrm>
          <a:custGeom>
            <a:avLst/>
            <a:gdLst/>
            <a:ahLst/>
            <a:cxnLst/>
            <a:rect l="l" t="t" r="r" b="b"/>
            <a:pathLst>
              <a:path w="523227" h="523227">
                <a:moveTo>
                  <a:pt x="0" y="0"/>
                </a:moveTo>
                <a:lnTo>
                  <a:pt x="523226" y="0"/>
                </a:lnTo>
                <a:lnTo>
                  <a:pt x="523226" y="523227"/>
                </a:lnTo>
                <a:lnTo>
                  <a:pt x="0" y="5232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732171" y="3571864"/>
            <a:ext cx="523227" cy="523227"/>
          </a:xfrm>
          <a:custGeom>
            <a:avLst/>
            <a:gdLst/>
            <a:ahLst/>
            <a:cxnLst/>
            <a:rect l="l" t="t" r="r" b="b"/>
            <a:pathLst>
              <a:path w="523227" h="523227">
                <a:moveTo>
                  <a:pt x="0" y="0"/>
                </a:moveTo>
                <a:lnTo>
                  <a:pt x="523226" y="0"/>
                </a:lnTo>
                <a:lnTo>
                  <a:pt x="523226" y="523227"/>
                </a:lnTo>
                <a:lnTo>
                  <a:pt x="0" y="5232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732171" y="4405959"/>
            <a:ext cx="523227" cy="523227"/>
          </a:xfrm>
          <a:custGeom>
            <a:avLst/>
            <a:gdLst/>
            <a:ahLst/>
            <a:cxnLst/>
            <a:rect l="l" t="t" r="r" b="b"/>
            <a:pathLst>
              <a:path w="523227" h="523227">
                <a:moveTo>
                  <a:pt x="0" y="0"/>
                </a:moveTo>
                <a:lnTo>
                  <a:pt x="523226" y="0"/>
                </a:lnTo>
                <a:lnTo>
                  <a:pt x="523226" y="523227"/>
                </a:lnTo>
                <a:lnTo>
                  <a:pt x="0" y="5232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732171" y="5620405"/>
            <a:ext cx="523227" cy="523227"/>
          </a:xfrm>
          <a:custGeom>
            <a:avLst/>
            <a:gdLst/>
            <a:ahLst/>
            <a:cxnLst/>
            <a:rect l="l" t="t" r="r" b="b"/>
            <a:pathLst>
              <a:path w="523227" h="523227">
                <a:moveTo>
                  <a:pt x="0" y="0"/>
                </a:moveTo>
                <a:lnTo>
                  <a:pt x="523226" y="0"/>
                </a:lnTo>
                <a:lnTo>
                  <a:pt x="523226" y="523227"/>
                </a:lnTo>
                <a:lnTo>
                  <a:pt x="0" y="5232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732171" y="6477661"/>
            <a:ext cx="523227" cy="523227"/>
          </a:xfrm>
          <a:custGeom>
            <a:avLst/>
            <a:gdLst/>
            <a:ahLst/>
            <a:cxnLst/>
            <a:rect l="l" t="t" r="r" b="b"/>
            <a:pathLst>
              <a:path w="523227" h="523227">
                <a:moveTo>
                  <a:pt x="0" y="0"/>
                </a:moveTo>
                <a:lnTo>
                  <a:pt x="523226" y="0"/>
                </a:lnTo>
                <a:lnTo>
                  <a:pt x="523226" y="523226"/>
                </a:lnTo>
                <a:lnTo>
                  <a:pt x="0" y="52322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18"/>
          <p:cNvSpPr txBox="1"/>
          <p:nvPr/>
        </p:nvSpPr>
        <p:spPr>
          <a:xfrm>
            <a:off x="-142940" y="571468"/>
            <a:ext cx="13055299" cy="1337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uk-UA" sz="7600" b="1" spc="-70" dirty="0" smtClean="0">
                <a:solidFill>
                  <a:srgbClr val="3B9CED"/>
                </a:solidFill>
                <a:latin typeface="Source Sans Pro Bold" charset="0"/>
                <a:ea typeface="Source Sans Pro Bold" charset="0"/>
                <a:cs typeface="Dynamo Medium"/>
                <a:sym typeface="Dynamo Medium"/>
              </a:rPr>
              <a:t>ПРОФЕСІЙНІ КОМПЕТЕНЦІЇ</a:t>
            </a:r>
            <a:endParaRPr lang="uk-UA" sz="7600" b="1" spc="-70" dirty="0">
              <a:solidFill>
                <a:srgbClr val="3B9CED"/>
              </a:solidFill>
              <a:latin typeface="Source Sans Pro Bold" charset="0"/>
              <a:ea typeface="Source Sans Pro Bold" charset="0"/>
              <a:cs typeface="Dynamo Medium"/>
              <a:sym typeface="Dynamo Medium"/>
            </a:endParaRPr>
          </a:p>
        </p:txBody>
      </p:sp>
      <p:sp>
        <p:nvSpPr>
          <p:cNvPr id="32" name="Freeform 28"/>
          <p:cNvSpPr/>
          <p:nvPr/>
        </p:nvSpPr>
        <p:spPr>
          <a:xfrm>
            <a:off x="740719" y="7692107"/>
            <a:ext cx="523227" cy="523227"/>
          </a:xfrm>
          <a:custGeom>
            <a:avLst/>
            <a:gdLst/>
            <a:ahLst/>
            <a:cxnLst/>
            <a:rect l="l" t="t" r="r" b="b"/>
            <a:pathLst>
              <a:path w="523227" h="523227">
                <a:moveTo>
                  <a:pt x="0" y="0"/>
                </a:moveTo>
                <a:lnTo>
                  <a:pt x="523226" y="0"/>
                </a:lnTo>
                <a:lnTo>
                  <a:pt x="523226" y="523226"/>
                </a:lnTo>
                <a:lnTo>
                  <a:pt x="0" y="52322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3" name="Group 5"/>
          <p:cNvGrpSpPr/>
          <p:nvPr/>
        </p:nvGrpSpPr>
        <p:grpSpPr>
          <a:xfrm flipH="1">
            <a:off x="4786282" y="8744813"/>
            <a:ext cx="5000660" cy="1143008"/>
            <a:chOff x="0" y="0"/>
            <a:chExt cx="9345810" cy="1864205"/>
          </a:xfrm>
        </p:grpSpPr>
        <p:grpSp>
          <p:nvGrpSpPr>
            <p:cNvPr id="34" name="Group 6"/>
            <p:cNvGrpSpPr/>
            <p:nvPr/>
          </p:nvGrpSpPr>
          <p:grpSpPr>
            <a:xfrm>
              <a:off x="140804" y="0"/>
              <a:ext cx="9064203" cy="1546271"/>
              <a:chOff x="18844" y="0"/>
              <a:chExt cx="1213078" cy="206940"/>
            </a:xfrm>
          </p:grpSpPr>
          <p:sp>
            <p:nvSpPr>
              <p:cNvPr id="38" name="Freeform 7"/>
              <p:cNvSpPr/>
              <p:nvPr/>
            </p:nvSpPr>
            <p:spPr>
              <a:xfrm>
                <a:off x="18844" y="0"/>
                <a:ext cx="1213078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13078" h="206940">
                    <a:moveTo>
                      <a:pt x="218760" y="0"/>
                    </a:moveTo>
                    <a:lnTo>
                      <a:pt x="1197518" y="0"/>
                    </a:lnTo>
                    <a:cubicBezTo>
                      <a:pt x="1203332" y="0"/>
                      <a:pt x="1208579" y="3488"/>
                      <a:pt x="1210829" y="8850"/>
                    </a:cubicBezTo>
                    <a:cubicBezTo>
                      <a:pt x="1213078" y="14212"/>
                      <a:pt x="1211891" y="20399"/>
                      <a:pt x="1207817" y="24548"/>
                    </a:cubicBezTo>
                    <a:lnTo>
                      <a:pt x="1052827" y="182392"/>
                    </a:lnTo>
                    <a:cubicBezTo>
                      <a:pt x="1037408" y="198094"/>
                      <a:pt x="1016325" y="206940"/>
                      <a:pt x="994318" y="206940"/>
                    </a:cubicBezTo>
                    <a:lnTo>
                      <a:pt x="15560" y="206940"/>
                    </a:lnTo>
                    <a:cubicBezTo>
                      <a:pt x="9746" y="206940"/>
                      <a:pt x="4499" y="203452"/>
                      <a:pt x="2249" y="198090"/>
                    </a:cubicBezTo>
                    <a:cubicBezTo>
                      <a:pt x="0" y="192728"/>
                      <a:pt x="1187" y="186541"/>
                      <a:pt x="5261" y="182392"/>
                    </a:cubicBezTo>
                    <a:lnTo>
                      <a:pt x="160251" y="24548"/>
                    </a:lnTo>
                    <a:cubicBezTo>
                      <a:pt x="175670" y="8846"/>
                      <a:pt x="196753" y="0"/>
                      <a:pt x="218760" y="0"/>
                    </a:cubicBezTo>
                    <a:close/>
                  </a:path>
                </a:pathLst>
              </a:custGeom>
              <a:solidFill>
                <a:srgbClr val="3275C5"/>
              </a:solidFill>
            </p:spPr>
          </p:sp>
          <p:sp>
            <p:nvSpPr>
              <p:cNvPr id="39" name="TextBox 8"/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35" name="Group 9"/>
            <p:cNvGrpSpPr/>
            <p:nvPr/>
          </p:nvGrpSpPr>
          <p:grpSpPr>
            <a:xfrm>
              <a:off x="4526082" y="1170495"/>
              <a:ext cx="4044638" cy="693710"/>
              <a:chOff x="22107" y="0"/>
              <a:chExt cx="1206553" cy="206940"/>
            </a:xfrm>
          </p:grpSpPr>
          <p:sp>
            <p:nvSpPr>
              <p:cNvPr id="36" name="Freeform 10"/>
              <p:cNvSpPr/>
              <p:nvPr/>
            </p:nvSpPr>
            <p:spPr>
              <a:xfrm>
                <a:off x="22107" y="0"/>
                <a:ext cx="1206553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06553" h="206940">
                    <a:moveTo>
                      <a:pt x="221454" y="0"/>
                    </a:moveTo>
                    <a:lnTo>
                      <a:pt x="1188298" y="0"/>
                    </a:lnTo>
                    <a:cubicBezTo>
                      <a:pt x="1195119" y="0"/>
                      <a:pt x="1201274" y="4093"/>
                      <a:pt x="1203913" y="10382"/>
                    </a:cubicBezTo>
                    <a:cubicBezTo>
                      <a:pt x="1206552" y="16672"/>
                      <a:pt x="1205160" y="23932"/>
                      <a:pt x="1200381" y="28799"/>
                    </a:cubicBezTo>
                    <a:lnTo>
                      <a:pt x="1053737" y="178141"/>
                    </a:lnTo>
                    <a:cubicBezTo>
                      <a:pt x="1035649" y="196563"/>
                      <a:pt x="1010915" y="206940"/>
                      <a:pt x="985098" y="206940"/>
                    </a:cubicBezTo>
                    <a:lnTo>
                      <a:pt x="18254" y="206940"/>
                    </a:lnTo>
                    <a:cubicBezTo>
                      <a:pt x="11433" y="206940"/>
                      <a:pt x="5278" y="202848"/>
                      <a:pt x="2639" y="196558"/>
                    </a:cubicBezTo>
                    <a:cubicBezTo>
                      <a:pt x="0" y="190268"/>
                      <a:pt x="1392" y="183008"/>
                      <a:pt x="6171" y="178141"/>
                    </a:cubicBezTo>
                    <a:lnTo>
                      <a:pt x="152815" y="28799"/>
                    </a:lnTo>
                    <a:cubicBezTo>
                      <a:pt x="170903" y="10377"/>
                      <a:pt x="195637" y="0"/>
                      <a:pt x="221454" y="0"/>
                    </a:cubicBezTo>
                    <a:close/>
                  </a:path>
                </a:pathLst>
              </a:custGeom>
              <a:solidFill>
                <a:srgbClr val="64CAF4"/>
              </a:solidFill>
            </p:spPr>
          </p:sp>
          <p:sp>
            <p:nvSpPr>
              <p:cNvPr id="37" name="TextBox 11"/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</p:grpSp>
      <p:sp>
        <p:nvSpPr>
          <p:cNvPr id="40" name="TextBox 18"/>
          <p:cNvSpPr txBox="1"/>
          <p:nvPr/>
        </p:nvSpPr>
        <p:spPr>
          <a:xfrm>
            <a:off x="5622588" y="8874468"/>
            <a:ext cx="3414734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000" b="1" dirty="0" smtClean="0">
                <a:solidFill>
                  <a:schemeClr val="bg1"/>
                </a:solidFill>
                <a:latin typeface="Montserrat Classic Bold" charset="0"/>
                <a:ea typeface="Source Sans Pro Bold" charset="0"/>
                <a:cs typeface="Dynamo Medium"/>
                <a:sym typeface="Dynamo Medium"/>
              </a:rPr>
              <a:t>HARD SKILLS</a:t>
            </a:r>
            <a:endParaRPr lang="en-US" sz="3000" b="1" spc="-100" dirty="0">
              <a:solidFill>
                <a:schemeClr val="bg1"/>
              </a:solidFill>
              <a:latin typeface="Montserrat Classic Bold" charset="0"/>
              <a:ea typeface="Source Sans Pro Bold" charset="0"/>
            </a:endParaRPr>
          </a:p>
        </p:txBody>
      </p:sp>
      <p:sp>
        <p:nvSpPr>
          <p:cNvPr id="41" name="TextBox 18"/>
          <p:cNvSpPr txBox="1"/>
          <p:nvPr/>
        </p:nvSpPr>
        <p:spPr>
          <a:xfrm>
            <a:off x="5586386" y="9529795"/>
            <a:ext cx="1500198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Montserrat Classic Bold" charset="0"/>
                <a:ea typeface="Source Sans Pro" charset="0"/>
              </a:rPr>
              <a:t>Digital Hub</a:t>
            </a:r>
            <a:endParaRPr lang="en-US" b="1" spc="-100" dirty="0">
              <a:solidFill>
                <a:schemeClr val="bg1"/>
              </a:solidFill>
              <a:latin typeface="Montserrat Classic Bold" charset="0"/>
              <a:ea typeface="Source Sans Pro" charset="0"/>
            </a:endParaRPr>
          </a:p>
        </p:txBody>
      </p:sp>
      <p:grpSp>
        <p:nvGrpSpPr>
          <p:cNvPr id="12" name="Group 12"/>
          <p:cNvGrpSpPr/>
          <p:nvPr/>
        </p:nvGrpSpPr>
        <p:grpSpPr>
          <a:xfrm flipH="1" flipV="1">
            <a:off x="8215306" y="5172877"/>
            <a:ext cx="5114123" cy="5114123"/>
            <a:chOff x="0" y="0"/>
            <a:chExt cx="6818831" cy="6818831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6818831" cy="6818831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FEFF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52498" tIns="52498" rIns="52498" bIns="52498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>
              <a:grpSpLocks noChangeAspect="1"/>
            </p:cNvGrpSpPr>
            <p:nvPr/>
          </p:nvGrpSpPr>
          <p:grpSpPr>
            <a:xfrm>
              <a:off x="203869" y="214274"/>
              <a:ext cx="6390308" cy="6390282"/>
              <a:chOff x="0" y="0"/>
              <a:chExt cx="6350000" cy="6349974"/>
            </a:xfrm>
          </p:grpSpPr>
          <p:sp>
            <p:nvSpPr>
              <p:cNvPr id="17" name="Freeform 17"/>
              <p:cNvSpPr/>
              <p:nvPr/>
            </p:nvSpPr>
            <p:spPr>
              <a:xfrm flipV="1"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7" cstate="print"/>
                <a:stretch>
                  <a:fillRect l="-8910" r="-8910"/>
                </a:stretch>
              </a:blip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3563600" y="0"/>
            <a:ext cx="47244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5715104" y="-573763"/>
            <a:ext cx="11434572" cy="11434527"/>
            <a:chOff x="0" y="0"/>
            <a:chExt cx="6350000" cy="6349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 cstate="print"/>
              <a:stretch>
                <a:fillRect l="-49999" r="-49999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8501058" y="2153891"/>
            <a:ext cx="523227" cy="523227"/>
          </a:xfrm>
          <a:custGeom>
            <a:avLst/>
            <a:gdLst/>
            <a:ahLst/>
            <a:cxnLst/>
            <a:rect l="l" t="t" r="r" b="b"/>
            <a:pathLst>
              <a:path w="523227" h="523227">
                <a:moveTo>
                  <a:pt x="0" y="0"/>
                </a:moveTo>
                <a:lnTo>
                  <a:pt x="523227" y="0"/>
                </a:lnTo>
                <a:lnTo>
                  <a:pt x="523227" y="523227"/>
                </a:lnTo>
                <a:lnTo>
                  <a:pt x="0" y="5232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501058" y="3626167"/>
            <a:ext cx="523227" cy="523227"/>
          </a:xfrm>
          <a:custGeom>
            <a:avLst/>
            <a:gdLst/>
            <a:ahLst/>
            <a:cxnLst/>
            <a:rect l="l" t="t" r="r" b="b"/>
            <a:pathLst>
              <a:path w="523227" h="523227">
                <a:moveTo>
                  <a:pt x="0" y="0"/>
                </a:moveTo>
                <a:lnTo>
                  <a:pt x="523227" y="0"/>
                </a:lnTo>
                <a:lnTo>
                  <a:pt x="523227" y="523227"/>
                </a:lnTo>
                <a:lnTo>
                  <a:pt x="0" y="5232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501058" y="5088248"/>
            <a:ext cx="523227" cy="523227"/>
          </a:xfrm>
          <a:custGeom>
            <a:avLst/>
            <a:gdLst/>
            <a:ahLst/>
            <a:cxnLst/>
            <a:rect l="l" t="t" r="r" b="b"/>
            <a:pathLst>
              <a:path w="523227" h="523227">
                <a:moveTo>
                  <a:pt x="0" y="0"/>
                </a:moveTo>
                <a:lnTo>
                  <a:pt x="523227" y="0"/>
                </a:lnTo>
                <a:lnTo>
                  <a:pt x="523227" y="523227"/>
                </a:lnTo>
                <a:lnTo>
                  <a:pt x="0" y="5232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501058" y="6550363"/>
            <a:ext cx="523227" cy="523227"/>
          </a:xfrm>
          <a:custGeom>
            <a:avLst/>
            <a:gdLst/>
            <a:ahLst/>
            <a:cxnLst/>
            <a:rect l="l" t="t" r="r" b="b"/>
            <a:pathLst>
              <a:path w="523227" h="523227">
                <a:moveTo>
                  <a:pt x="0" y="0"/>
                </a:moveTo>
                <a:lnTo>
                  <a:pt x="523227" y="0"/>
                </a:lnTo>
                <a:lnTo>
                  <a:pt x="523227" y="523227"/>
                </a:lnTo>
                <a:lnTo>
                  <a:pt x="0" y="5232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501058" y="8010509"/>
            <a:ext cx="523227" cy="523227"/>
          </a:xfrm>
          <a:custGeom>
            <a:avLst/>
            <a:gdLst/>
            <a:ahLst/>
            <a:cxnLst/>
            <a:rect l="l" t="t" r="r" b="b"/>
            <a:pathLst>
              <a:path w="523227" h="523227">
                <a:moveTo>
                  <a:pt x="0" y="0"/>
                </a:moveTo>
                <a:lnTo>
                  <a:pt x="523227" y="0"/>
                </a:lnTo>
                <a:lnTo>
                  <a:pt x="523227" y="523227"/>
                </a:lnTo>
                <a:lnTo>
                  <a:pt x="0" y="5232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215174" y="764826"/>
            <a:ext cx="10715700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09"/>
              </a:lnSpc>
            </a:pPr>
            <a:r>
              <a:rPr lang="uk-UA" sz="7800" dirty="0" smtClean="0">
                <a:solidFill>
                  <a:srgbClr val="3B9CED"/>
                </a:solidFill>
                <a:latin typeface="Source Sans Pro Bold"/>
              </a:rPr>
              <a:t>КАР’</a:t>
            </a:r>
            <a:r>
              <a:rPr lang="uk-UA" sz="7000" b="1" dirty="0" smtClean="0">
                <a:solidFill>
                  <a:srgbClr val="3B9CED"/>
                </a:solidFill>
                <a:latin typeface="Source Sans Pro Bold"/>
              </a:rPr>
              <a:t>Є</a:t>
            </a:r>
            <a:r>
              <a:rPr lang="uk-UA" sz="7800" dirty="0" smtClean="0">
                <a:solidFill>
                  <a:srgbClr val="3B9CED"/>
                </a:solidFill>
                <a:latin typeface="Source Sans Pro Bold"/>
              </a:rPr>
              <a:t>РНИЙ НАВІГАТОР</a:t>
            </a:r>
            <a:endParaRPr lang="uk-UA" sz="7800" dirty="0">
              <a:solidFill>
                <a:srgbClr val="3B9CED"/>
              </a:solidFill>
              <a:latin typeface="Source Sans Pro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2357390" y="214278"/>
            <a:ext cx="5114123" cy="5114123"/>
            <a:chOff x="0" y="0"/>
            <a:chExt cx="6818831" cy="6818831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6818831" cy="681883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FEFF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52498" tIns="52498" rIns="52498" bIns="52498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203869" y="214274"/>
              <a:ext cx="6390308" cy="6390283"/>
              <a:chOff x="0" y="0"/>
              <a:chExt cx="6350000" cy="634997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6" cstate="print"/>
                <a:stretch>
                  <a:fillRect l="-7771" r="-7771"/>
                </a:stretch>
              </a:blipFill>
            </p:spPr>
          </p:sp>
        </p:grpSp>
      </p:grpSp>
      <p:sp>
        <p:nvSpPr>
          <p:cNvPr id="19" name="Freeform 9"/>
          <p:cNvSpPr/>
          <p:nvPr/>
        </p:nvSpPr>
        <p:spPr>
          <a:xfrm>
            <a:off x="8509023" y="8963697"/>
            <a:ext cx="523227" cy="523227"/>
          </a:xfrm>
          <a:custGeom>
            <a:avLst/>
            <a:gdLst/>
            <a:ahLst/>
            <a:cxnLst/>
            <a:rect l="l" t="t" r="r" b="b"/>
            <a:pathLst>
              <a:path w="523227" h="523227">
                <a:moveTo>
                  <a:pt x="0" y="0"/>
                </a:moveTo>
                <a:lnTo>
                  <a:pt x="523227" y="0"/>
                </a:lnTo>
                <a:lnTo>
                  <a:pt x="523227" y="523227"/>
                </a:lnTo>
                <a:lnTo>
                  <a:pt x="0" y="5232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9029700" y="2150720"/>
            <a:ext cx="8286744" cy="738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8775" indent="-96838" fontAlgn="auto">
              <a:spcBef>
                <a:spcPts val="0"/>
              </a:spcBef>
              <a:spcAft>
                <a:spcPts val="0"/>
              </a:spcAft>
              <a:tabLst>
                <a:tab pos="533400" algn="l"/>
              </a:tabLst>
              <a:defRPr/>
            </a:pPr>
            <a:r>
              <a:rPr lang="uk-UA" sz="3200" b="1" dirty="0" smtClean="0">
                <a:latin typeface="Source Sans Pro" charset="0"/>
                <a:ea typeface="Source Sans Pro" charset="0"/>
                <a:cs typeface="Arial" panose="020B0604020202020204" pitchFamily="34" charset="0"/>
              </a:rPr>
              <a:t>Інженер з машинного навчання /</a:t>
            </a:r>
          </a:p>
          <a:p>
            <a:pPr marL="358775" indent="-96838" fontAlgn="auto">
              <a:spcBef>
                <a:spcPts val="0"/>
              </a:spcBef>
              <a:spcAft>
                <a:spcPts val="0"/>
              </a:spcAft>
              <a:tabLst>
                <a:tab pos="533400" algn="l"/>
              </a:tabLst>
              <a:defRPr/>
            </a:pPr>
            <a:r>
              <a:rPr lang="fr-FR" sz="3200" b="1" dirty="0" smtClean="0">
                <a:latin typeface="Source Sans Pro" charset="0"/>
                <a:ea typeface="Source Sans Pro" charset="0"/>
              </a:rPr>
              <a:t>Machine Learning Engineer</a:t>
            </a:r>
            <a:endParaRPr lang="uk-UA" sz="3200" b="1" dirty="0" smtClean="0">
              <a:latin typeface="Source Sans Pro" charset="0"/>
              <a:ea typeface="Source Sans Pro" charset="0"/>
            </a:endParaRPr>
          </a:p>
          <a:p>
            <a:pPr marL="358775" indent="-96838" fontAlgn="auto">
              <a:spcBef>
                <a:spcPts val="0"/>
              </a:spcBef>
              <a:spcAft>
                <a:spcPts val="0"/>
              </a:spcAft>
              <a:tabLst>
                <a:tab pos="533400" algn="l"/>
              </a:tabLst>
              <a:defRPr/>
            </a:pPr>
            <a:endParaRPr lang="uk-UA" sz="3200" b="1" dirty="0" smtClean="0">
              <a:latin typeface="Source Sans Pro" charset="0"/>
              <a:ea typeface="Source Sans Pro" charset="0"/>
              <a:cs typeface="Arial" panose="020B0604020202020204" pitchFamily="34" charset="0"/>
            </a:endParaRPr>
          </a:p>
          <a:p>
            <a:pPr marL="358775" indent="-96838" fontAlgn="auto">
              <a:spcBef>
                <a:spcPts val="0"/>
              </a:spcBef>
              <a:spcAft>
                <a:spcPts val="0"/>
              </a:spcAft>
              <a:tabLst>
                <a:tab pos="533400" algn="l"/>
              </a:tabLst>
              <a:defRPr/>
            </a:pPr>
            <a:r>
              <a:rPr lang="uk-UA" sz="3200" b="1" dirty="0" smtClean="0">
                <a:latin typeface="Source Sans Pro" charset="0"/>
                <a:ea typeface="Source Sans Pro" charset="0"/>
                <a:cs typeface="Arial" panose="020B0604020202020204" pitchFamily="34" charset="0"/>
              </a:rPr>
              <a:t>Прикладний фахівець із даних / </a:t>
            </a:r>
          </a:p>
          <a:p>
            <a:pPr marL="358775" indent="-96838" fontAlgn="auto">
              <a:spcBef>
                <a:spcPts val="0"/>
              </a:spcBef>
              <a:spcAft>
                <a:spcPts val="0"/>
              </a:spcAft>
              <a:tabLst>
                <a:tab pos="533400" algn="l"/>
              </a:tabLst>
              <a:defRPr/>
            </a:pPr>
            <a:r>
              <a:rPr lang="fr-FR" sz="3200" b="1" dirty="0" smtClean="0">
                <a:latin typeface="Source Sans Pro" charset="0"/>
                <a:ea typeface="Source Sans Pro" charset="0"/>
              </a:rPr>
              <a:t>Applied Data Scientist</a:t>
            </a:r>
            <a:endParaRPr lang="uk-UA" sz="3200" b="1" dirty="0" smtClean="0">
              <a:latin typeface="Source Sans Pro" charset="0"/>
              <a:ea typeface="Source Sans Pro" charset="0"/>
            </a:endParaRPr>
          </a:p>
          <a:p>
            <a:pPr marL="358775" indent="-96838" fontAlgn="auto">
              <a:spcBef>
                <a:spcPts val="0"/>
              </a:spcBef>
              <a:spcAft>
                <a:spcPts val="0"/>
              </a:spcAft>
              <a:tabLst>
                <a:tab pos="533400" algn="l"/>
              </a:tabLst>
              <a:defRPr/>
            </a:pPr>
            <a:endParaRPr lang="uk-UA" sz="3200" b="1" dirty="0" smtClean="0">
              <a:latin typeface="Source Sans Pro" charset="0"/>
              <a:ea typeface="Source Sans Pro" charset="0"/>
              <a:cs typeface="Arial" panose="020B0604020202020204" pitchFamily="34" charset="0"/>
            </a:endParaRPr>
          </a:p>
          <a:p>
            <a:pPr marL="358775" indent="-96838" fontAlgn="auto">
              <a:spcBef>
                <a:spcPts val="0"/>
              </a:spcBef>
              <a:spcAft>
                <a:spcPts val="0"/>
              </a:spcAft>
              <a:tabLst>
                <a:tab pos="533400" algn="l"/>
              </a:tabLst>
              <a:defRPr/>
            </a:pPr>
            <a:r>
              <a:rPr lang="uk-UA" sz="3200" b="1" dirty="0" smtClean="0">
                <a:latin typeface="Source Sans Pro" charset="0"/>
                <a:ea typeface="Source Sans Pro" charset="0"/>
                <a:cs typeface="Arial" panose="020B0604020202020204" pitchFamily="34" charset="0"/>
              </a:rPr>
              <a:t>Фахівець з інтелектуального аналізу </a:t>
            </a:r>
          </a:p>
          <a:p>
            <a:pPr marL="358775" indent="-96838" fontAlgn="auto">
              <a:spcBef>
                <a:spcPts val="0"/>
              </a:spcBef>
              <a:spcAft>
                <a:spcPts val="0"/>
              </a:spcAft>
              <a:tabLst>
                <a:tab pos="533400" algn="l"/>
              </a:tabLst>
              <a:defRPr/>
            </a:pPr>
            <a:r>
              <a:rPr lang="uk-UA" sz="3200" b="1" dirty="0" smtClean="0">
                <a:latin typeface="Source Sans Pro" charset="0"/>
                <a:ea typeface="Source Sans Pro" charset="0"/>
                <a:cs typeface="Arial" panose="020B0604020202020204" pitchFamily="34" charset="0"/>
              </a:rPr>
              <a:t>даних / </a:t>
            </a:r>
            <a:r>
              <a:rPr lang="fr-FR" sz="3200" b="1" dirty="0" smtClean="0">
                <a:latin typeface="Source Sans Pro" charset="0"/>
                <a:ea typeface="Source Sans Pro" charset="0"/>
              </a:rPr>
              <a:t>Data Mining Specialist</a:t>
            </a:r>
            <a:endParaRPr lang="uk-UA" sz="3200" b="1" dirty="0" smtClean="0">
              <a:latin typeface="Source Sans Pro" charset="0"/>
              <a:ea typeface="Source Sans Pro" charset="0"/>
            </a:endParaRPr>
          </a:p>
          <a:p>
            <a:pPr marL="358775" indent="-96838" fontAlgn="auto">
              <a:spcBef>
                <a:spcPts val="0"/>
              </a:spcBef>
              <a:spcAft>
                <a:spcPts val="0"/>
              </a:spcAft>
              <a:tabLst>
                <a:tab pos="533400" algn="l"/>
              </a:tabLst>
              <a:defRPr/>
            </a:pPr>
            <a:endParaRPr lang="uk-UA" sz="3200" b="1" dirty="0" smtClean="0">
              <a:latin typeface="Source Sans Pro" charset="0"/>
              <a:ea typeface="Source Sans Pro" charset="0"/>
              <a:cs typeface="Arial" panose="020B0604020202020204" pitchFamily="34" charset="0"/>
            </a:endParaRPr>
          </a:p>
          <a:p>
            <a:pPr marL="358775" indent="-96838" fontAlgn="auto">
              <a:spcBef>
                <a:spcPts val="0"/>
              </a:spcBef>
              <a:spcAft>
                <a:spcPts val="0"/>
              </a:spcAft>
              <a:tabLst>
                <a:tab pos="533400" algn="l"/>
              </a:tabLst>
              <a:defRPr/>
            </a:pPr>
            <a:r>
              <a:rPr lang="uk-UA" sz="3200" b="1" dirty="0" smtClean="0">
                <a:latin typeface="Source Sans Pro" charset="0"/>
                <a:ea typeface="Source Sans Pro" charset="0"/>
                <a:cs typeface="Arial" panose="020B0604020202020204" pitchFamily="34" charset="0"/>
              </a:rPr>
              <a:t>Розробник програмного забезпечення /</a:t>
            </a:r>
          </a:p>
          <a:p>
            <a:pPr marL="358775" indent="-96838" fontAlgn="auto">
              <a:spcBef>
                <a:spcPts val="0"/>
              </a:spcBef>
              <a:spcAft>
                <a:spcPts val="0"/>
              </a:spcAft>
              <a:tabLst>
                <a:tab pos="533400" algn="l"/>
              </a:tabLst>
              <a:defRPr/>
            </a:pPr>
            <a:r>
              <a:rPr lang="fr-FR" sz="3200" b="1" dirty="0" smtClean="0">
                <a:latin typeface="Source Sans Pro" charset="0"/>
                <a:ea typeface="Source Sans Pro" charset="0"/>
              </a:rPr>
              <a:t>Software Developer</a:t>
            </a:r>
            <a:endParaRPr lang="uk-UA" sz="3200" b="1" dirty="0" smtClean="0">
              <a:latin typeface="Source Sans Pro" charset="0"/>
              <a:ea typeface="Source Sans Pro" charset="0"/>
            </a:endParaRPr>
          </a:p>
          <a:p>
            <a:pPr marL="358775" indent="-96838" fontAlgn="auto">
              <a:spcBef>
                <a:spcPts val="0"/>
              </a:spcBef>
              <a:spcAft>
                <a:spcPts val="0"/>
              </a:spcAft>
              <a:tabLst>
                <a:tab pos="533400" algn="l"/>
              </a:tabLst>
              <a:defRPr/>
            </a:pPr>
            <a:endParaRPr lang="uk-UA" sz="3200" b="1" dirty="0" smtClean="0">
              <a:latin typeface="Source Sans Pro" charset="0"/>
              <a:ea typeface="Source Sans Pro" charset="0"/>
              <a:cs typeface="Arial" panose="020B0604020202020204" pitchFamily="34" charset="0"/>
            </a:endParaRPr>
          </a:p>
          <a:p>
            <a:pPr marL="358775" indent="-96838" fontAlgn="auto">
              <a:spcBef>
                <a:spcPts val="0"/>
              </a:spcBef>
              <a:spcAft>
                <a:spcPts val="0"/>
              </a:spcAft>
              <a:tabLst>
                <a:tab pos="533400" algn="l"/>
              </a:tabLst>
              <a:defRPr/>
            </a:pPr>
            <a:r>
              <a:rPr lang="uk-UA" sz="3200" b="1" dirty="0" smtClean="0">
                <a:latin typeface="Source Sans Pro" charset="0"/>
                <a:ea typeface="Source Sans Pro" charset="0"/>
                <a:cs typeface="Arial" panose="020B0604020202020204" pitchFamily="34" charset="0"/>
              </a:rPr>
              <a:t>Розробник ігор / </a:t>
            </a:r>
            <a:r>
              <a:rPr lang="fr-FR" sz="3200" b="1" dirty="0" smtClean="0">
                <a:latin typeface="Source Sans Pro" charset="0"/>
                <a:ea typeface="Source Sans Pro" charset="0"/>
              </a:rPr>
              <a:t>Game Developer</a:t>
            </a:r>
            <a:endParaRPr lang="uk-UA" sz="3200" b="1" dirty="0" smtClean="0">
              <a:latin typeface="Source Sans Pro" charset="0"/>
              <a:ea typeface="Source Sans Pro" charset="0"/>
            </a:endParaRPr>
          </a:p>
          <a:p>
            <a:pPr marL="358775" indent="-9683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33400" algn="l"/>
              </a:tabLst>
              <a:defRPr/>
            </a:pPr>
            <a:endParaRPr lang="uk-UA" sz="3200" b="1" dirty="0" smtClean="0">
              <a:latin typeface="Source Sans Pro" charset="0"/>
              <a:ea typeface="Source Sans Pro" charset="0"/>
              <a:cs typeface="Arial" panose="020B0604020202020204" pitchFamily="34" charset="0"/>
            </a:endParaRPr>
          </a:p>
          <a:p>
            <a:pPr marL="358775" indent="-96838" fontAlgn="auto">
              <a:spcBef>
                <a:spcPts val="0"/>
              </a:spcBef>
              <a:spcAft>
                <a:spcPts val="0"/>
              </a:spcAft>
              <a:tabLst>
                <a:tab pos="533400" algn="l"/>
              </a:tabLst>
              <a:defRPr/>
            </a:pPr>
            <a:r>
              <a:rPr lang="uk-UA" sz="3200" b="1" dirty="0" smtClean="0">
                <a:latin typeface="Source Sans Pro" charset="0"/>
                <a:ea typeface="Source Sans Pro" charset="0"/>
                <a:cs typeface="Arial" panose="020B0604020202020204" pitchFamily="34" charset="0"/>
              </a:rPr>
              <a:t>Науковий дослідник / </a:t>
            </a:r>
            <a:r>
              <a:rPr lang="fr-FR" sz="3200" b="1" dirty="0" smtClean="0">
                <a:latin typeface="Source Sans Pro" charset="0"/>
                <a:ea typeface="Source Sans Pro" charset="0"/>
              </a:rPr>
              <a:t>Research Scientist</a:t>
            </a:r>
            <a:endParaRPr lang="uk-UA" sz="3200" b="1" dirty="0">
              <a:latin typeface="Source Sans Pro" charset="0"/>
              <a:ea typeface="Source Sans Pro" charset="0"/>
            </a:endParaRPr>
          </a:p>
        </p:txBody>
      </p:sp>
      <p:grpSp>
        <p:nvGrpSpPr>
          <p:cNvPr id="20" name="Group 5"/>
          <p:cNvGrpSpPr/>
          <p:nvPr/>
        </p:nvGrpSpPr>
        <p:grpSpPr>
          <a:xfrm>
            <a:off x="1475908" y="8215334"/>
            <a:ext cx="5293821" cy="1357322"/>
            <a:chOff x="759163" y="0"/>
            <a:chExt cx="8445844" cy="1864205"/>
          </a:xfrm>
        </p:grpSpPr>
        <p:grpSp>
          <p:nvGrpSpPr>
            <p:cNvPr id="21" name="Group 6"/>
            <p:cNvGrpSpPr/>
            <p:nvPr/>
          </p:nvGrpSpPr>
          <p:grpSpPr>
            <a:xfrm>
              <a:off x="759163" y="0"/>
              <a:ext cx="8445844" cy="1546271"/>
              <a:chOff x="101600" y="0"/>
              <a:chExt cx="1130322" cy="206940"/>
            </a:xfrm>
          </p:grpSpPr>
          <p:sp>
            <p:nvSpPr>
              <p:cNvPr id="25" name="Freeform 7"/>
              <p:cNvSpPr/>
              <p:nvPr/>
            </p:nvSpPr>
            <p:spPr>
              <a:xfrm>
                <a:off x="106773" y="0"/>
                <a:ext cx="1125149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13078" h="206940">
                    <a:moveTo>
                      <a:pt x="218760" y="0"/>
                    </a:moveTo>
                    <a:lnTo>
                      <a:pt x="1197518" y="0"/>
                    </a:lnTo>
                    <a:cubicBezTo>
                      <a:pt x="1203332" y="0"/>
                      <a:pt x="1208579" y="3488"/>
                      <a:pt x="1210829" y="8850"/>
                    </a:cubicBezTo>
                    <a:cubicBezTo>
                      <a:pt x="1213078" y="14212"/>
                      <a:pt x="1211891" y="20399"/>
                      <a:pt x="1207817" y="24548"/>
                    </a:cubicBezTo>
                    <a:lnTo>
                      <a:pt x="1052827" y="182392"/>
                    </a:lnTo>
                    <a:cubicBezTo>
                      <a:pt x="1037408" y="198094"/>
                      <a:pt x="1016325" y="206940"/>
                      <a:pt x="994318" y="206940"/>
                    </a:cubicBezTo>
                    <a:lnTo>
                      <a:pt x="15560" y="206940"/>
                    </a:lnTo>
                    <a:cubicBezTo>
                      <a:pt x="9746" y="206940"/>
                      <a:pt x="4499" y="203452"/>
                      <a:pt x="2249" y="198090"/>
                    </a:cubicBezTo>
                    <a:cubicBezTo>
                      <a:pt x="0" y="192728"/>
                      <a:pt x="1187" y="186541"/>
                      <a:pt x="5261" y="182392"/>
                    </a:cubicBezTo>
                    <a:lnTo>
                      <a:pt x="160251" y="24548"/>
                    </a:lnTo>
                    <a:cubicBezTo>
                      <a:pt x="175670" y="8846"/>
                      <a:pt x="196753" y="0"/>
                      <a:pt x="218760" y="0"/>
                    </a:cubicBezTo>
                    <a:close/>
                  </a:path>
                </a:pathLst>
              </a:custGeom>
              <a:solidFill>
                <a:srgbClr val="3275C5"/>
              </a:solidFill>
            </p:spPr>
          </p:sp>
          <p:sp>
            <p:nvSpPr>
              <p:cNvPr id="26" name="TextBox 8"/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22" name="Group 9"/>
            <p:cNvGrpSpPr/>
            <p:nvPr/>
          </p:nvGrpSpPr>
          <p:grpSpPr>
            <a:xfrm>
              <a:off x="4526082" y="1170495"/>
              <a:ext cx="4044638" cy="693710"/>
              <a:chOff x="22107" y="0"/>
              <a:chExt cx="1206553" cy="206940"/>
            </a:xfrm>
          </p:grpSpPr>
          <p:sp>
            <p:nvSpPr>
              <p:cNvPr id="23" name="Freeform 10"/>
              <p:cNvSpPr/>
              <p:nvPr/>
            </p:nvSpPr>
            <p:spPr>
              <a:xfrm>
                <a:off x="22107" y="0"/>
                <a:ext cx="1206553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06553" h="206940">
                    <a:moveTo>
                      <a:pt x="221454" y="0"/>
                    </a:moveTo>
                    <a:lnTo>
                      <a:pt x="1188298" y="0"/>
                    </a:lnTo>
                    <a:cubicBezTo>
                      <a:pt x="1195119" y="0"/>
                      <a:pt x="1201274" y="4093"/>
                      <a:pt x="1203913" y="10382"/>
                    </a:cubicBezTo>
                    <a:cubicBezTo>
                      <a:pt x="1206552" y="16672"/>
                      <a:pt x="1205160" y="23932"/>
                      <a:pt x="1200381" y="28799"/>
                    </a:cubicBezTo>
                    <a:lnTo>
                      <a:pt x="1053737" y="178141"/>
                    </a:lnTo>
                    <a:cubicBezTo>
                      <a:pt x="1035649" y="196563"/>
                      <a:pt x="1010915" y="206940"/>
                      <a:pt x="985098" y="206940"/>
                    </a:cubicBezTo>
                    <a:lnTo>
                      <a:pt x="18254" y="206940"/>
                    </a:lnTo>
                    <a:cubicBezTo>
                      <a:pt x="11433" y="206940"/>
                      <a:pt x="5278" y="202848"/>
                      <a:pt x="2639" y="196558"/>
                    </a:cubicBezTo>
                    <a:cubicBezTo>
                      <a:pt x="0" y="190268"/>
                      <a:pt x="1392" y="183008"/>
                      <a:pt x="6171" y="178141"/>
                    </a:cubicBezTo>
                    <a:lnTo>
                      <a:pt x="152815" y="28799"/>
                    </a:lnTo>
                    <a:cubicBezTo>
                      <a:pt x="170903" y="10377"/>
                      <a:pt x="195637" y="0"/>
                      <a:pt x="221454" y="0"/>
                    </a:cubicBezTo>
                    <a:close/>
                  </a:path>
                </a:pathLst>
              </a:custGeom>
              <a:solidFill>
                <a:srgbClr val="64CAF4"/>
              </a:solidFill>
            </p:spPr>
          </p:sp>
          <p:sp>
            <p:nvSpPr>
              <p:cNvPr id="24" name="TextBox 11"/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</p:grpSp>
      <p:sp>
        <p:nvSpPr>
          <p:cNvPr id="27" name="TextBox 18"/>
          <p:cNvSpPr txBox="1"/>
          <p:nvPr/>
        </p:nvSpPr>
        <p:spPr>
          <a:xfrm>
            <a:off x="2336434" y="8416674"/>
            <a:ext cx="4114834" cy="5232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sz="3400" dirty="0" smtClean="0">
                <a:solidFill>
                  <a:schemeClr val="bg1"/>
                </a:solidFill>
                <a:latin typeface="Montserrat Classic Bold" charset="0"/>
                <a:ea typeface="Source Sans Pro Bold" charset="0"/>
              </a:rPr>
              <a:t>AI • Data • ML • IT</a:t>
            </a:r>
            <a:endParaRPr lang="en-US" sz="3400" b="1" spc="-100" dirty="0">
              <a:solidFill>
                <a:schemeClr val="bg1"/>
              </a:solidFill>
              <a:latin typeface="Montserrat Classic Bold" charset="0"/>
              <a:ea typeface="Source Sans Pro Bold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357654" y="9128788"/>
            <a:ext cx="1587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Montserrat Classic Bold" charset="0"/>
                <a:ea typeface="Source Sans Pro" charset="0"/>
              </a:rPr>
              <a:t>Future</a:t>
            </a:r>
            <a:r>
              <a:rPr lang="fr-FR" dirty="0" smtClean="0"/>
              <a:t> </a:t>
            </a:r>
            <a:r>
              <a:rPr lang="fr-FR" b="1" dirty="0" smtClean="0">
                <a:solidFill>
                  <a:schemeClr val="bg1"/>
                </a:solidFill>
                <a:latin typeface="Montserrat Classic Bold" charset="0"/>
                <a:ea typeface="Source Sans Pro" charset="0"/>
              </a:rPr>
              <a:t>Tech</a:t>
            </a:r>
            <a:endParaRPr lang="ru-RU" b="1" dirty="0" smtClean="0">
              <a:solidFill>
                <a:schemeClr val="bg1"/>
              </a:solidFill>
              <a:latin typeface="Montserrat Classic Bold" charset="0"/>
              <a:ea typeface="Source Sans Pro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191501"/>
            <a:ext cx="3167616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3563600" y="0"/>
            <a:ext cx="47244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reeform 2"/>
          <p:cNvSpPr/>
          <p:nvPr/>
        </p:nvSpPr>
        <p:spPr>
          <a:xfrm rot="-10800000">
            <a:off x="1214382" y="8456567"/>
            <a:ext cx="3988366" cy="473147"/>
          </a:xfrm>
          <a:custGeom>
            <a:avLst/>
            <a:gdLst/>
            <a:ahLst/>
            <a:cxnLst/>
            <a:rect l="l" t="t" r="r" b="b"/>
            <a:pathLst>
              <a:path w="3988366" h="473147">
                <a:moveTo>
                  <a:pt x="0" y="0"/>
                </a:moveTo>
                <a:lnTo>
                  <a:pt x="3988366" y="0"/>
                </a:lnTo>
                <a:lnTo>
                  <a:pt x="3988366" y="473147"/>
                </a:lnTo>
                <a:lnTo>
                  <a:pt x="0" y="47314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89000"/>
            </a:blip>
            <a:stretch>
              <a:fillRect b="-14234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14382" y="4568819"/>
            <a:ext cx="4075499" cy="3887748"/>
            <a:chOff x="0" y="-38100"/>
            <a:chExt cx="1320076" cy="12973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20076" cy="1259263"/>
            </a:xfrm>
            <a:custGeom>
              <a:avLst/>
              <a:gdLst/>
              <a:ahLst/>
              <a:cxnLst/>
              <a:rect l="l" t="t" r="r" b="b"/>
              <a:pathLst>
                <a:path w="1320076" h="1259263">
                  <a:moveTo>
                    <a:pt x="68386" y="0"/>
                  </a:moveTo>
                  <a:lnTo>
                    <a:pt x="1251690" y="0"/>
                  </a:lnTo>
                  <a:cubicBezTo>
                    <a:pt x="1289459" y="0"/>
                    <a:pt x="1320076" y="30618"/>
                    <a:pt x="1320076" y="68386"/>
                  </a:cubicBezTo>
                  <a:lnTo>
                    <a:pt x="1320076" y="1190876"/>
                  </a:lnTo>
                  <a:cubicBezTo>
                    <a:pt x="1320076" y="1228645"/>
                    <a:pt x="1289459" y="1259263"/>
                    <a:pt x="1251690" y="1259263"/>
                  </a:cubicBezTo>
                  <a:lnTo>
                    <a:pt x="68386" y="1259263"/>
                  </a:lnTo>
                  <a:cubicBezTo>
                    <a:pt x="30618" y="1259263"/>
                    <a:pt x="0" y="1228645"/>
                    <a:pt x="0" y="1190876"/>
                  </a:cubicBezTo>
                  <a:lnTo>
                    <a:pt x="0" y="68386"/>
                  </a:lnTo>
                  <a:cubicBezTo>
                    <a:pt x="0" y="30618"/>
                    <a:pt x="30618" y="0"/>
                    <a:pt x="6838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20076" cy="12973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579497" y="3928760"/>
            <a:ext cx="1345270" cy="1328393"/>
            <a:chOff x="0" y="0"/>
            <a:chExt cx="435740" cy="43027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5740" cy="430274"/>
            </a:xfrm>
            <a:custGeom>
              <a:avLst/>
              <a:gdLst/>
              <a:ahLst/>
              <a:cxnLst/>
              <a:rect l="l" t="t" r="r" b="b"/>
              <a:pathLst>
                <a:path w="435740" h="430274">
                  <a:moveTo>
                    <a:pt x="0" y="0"/>
                  </a:moveTo>
                  <a:lnTo>
                    <a:pt x="435740" y="0"/>
                  </a:lnTo>
                  <a:lnTo>
                    <a:pt x="435740" y="430274"/>
                  </a:lnTo>
                  <a:lnTo>
                    <a:pt x="0" y="43027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435740" cy="4397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358"/>
                </a:lnSpc>
                <a:spcBef>
                  <a:spcPct val="0"/>
                </a:spcBef>
              </a:pPr>
              <a:r>
                <a:rPr lang="en-US" sz="6131" u="none" strike="noStrike" spc="220" dirty="0">
                  <a:solidFill>
                    <a:srgbClr val="0063A1"/>
                  </a:solidFill>
                  <a:latin typeface="Montserrat Classic Bold"/>
                </a:rPr>
                <a:t>01</a:t>
              </a:r>
            </a:p>
          </p:txBody>
        </p:sp>
      </p:grpSp>
      <p:sp>
        <p:nvSpPr>
          <p:cNvPr id="9" name="Freeform 9"/>
          <p:cNvSpPr/>
          <p:nvPr/>
        </p:nvSpPr>
        <p:spPr>
          <a:xfrm rot="-10800000">
            <a:off x="5788819" y="8456567"/>
            <a:ext cx="3988366" cy="473147"/>
          </a:xfrm>
          <a:custGeom>
            <a:avLst/>
            <a:gdLst/>
            <a:ahLst/>
            <a:cxnLst/>
            <a:rect l="l" t="t" r="r" b="b"/>
            <a:pathLst>
              <a:path w="3988366" h="473147">
                <a:moveTo>
                  <a:pt x="0" y="0"/>
                </a:moveTo>
                <a:lnTo>
                  <a:pt x="3988366" y="0"/>
                </a:lnTo>
                <a:lnTo>
                  <a:pt x="3988366" y="473147"/>
                </a:lnTo>
                <a:lnTo>
                  <a:pt x="0" y="47314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89000"/>
            </a:blip>
            <a:stretch>
              <a:fillRect b="-142346"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5859435" y="4568819"/>
            <a:ext cx="4075499" cy="3887748"/>
            <a:chOff x="0" y="0"/>
            <a:chExt cx="1320076" cy="125926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20076" cy="1259263"/>
            </a:xfrm>
            <a:custGeom>
              <a:avLst/>
              <a:gdLst/>
              <a:ahLst/>
              <a:cxnLst/>
              <a:rect l="l" t="t" r="r" b="b"/>
              <a:pathLst>
                <a:path w="1320076" h="1259263">
                  <a:moveTo>
                    <a:pt x="68386" y="0"/>
                  </a:moveTo>
                  <a:lnTo>
                    <a:pt x="1251690" y="0"/>
                  </a:lnTo>
                  <a:cubicBezTo>
                    <a:pt x="1289459" y="0"/>
                    <a:pt x="1320076" y="30618"/>
                    <a:pt x="1320076" y="68386"/>
                  </a:cubicBezTo>
                  <a:lnTo>
                    <a:pt x="1320076" y="1190876"/>
                  </a:lnTo>
                  <a:cubicBezTo>
                    <a:pt x="1320076" y="1228645"/>
                    <a:pt x="1289459" y="1259263"/>
                    <a:pt x="1251690" y="1259263"/>
                  </a:cubicBezTo>
                  <a:lnTo>
                    <a:pt x="68386" y="1259263"/>
                  </a:lnTo>
                  <a:cubicBezTo>
                    <a:pt x="30618" y="1259263"/>
                    <a:pt x="0" y="1228645"/>
                    <a:pt x="0" y="1190876"/>
                  </a:cubicBezTo>
                  <a:lnTo>
                    <a:pt x="0" y="68386"/>
                  </a:lnTo>
                  <a:cubicBezTo>
                    <a:pt x="0" y="30618"/>
                    <a:pt x="30618" y="0"/>
                    <a:pt x="6838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320076" cy="13068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24550" y="3928760"/>
            <a:ext cx="1345270" cy="1328393"/>
            <a:chOff x="0" y="0"/>
            <a:chExt cx="435740" cy="43027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35740" cy="430274"/>
            </a:xfrm>
            <a:custGeom>
              <a:avLst/>
              <a:gdLst/>
              <a:ahLst/>
              <a:cxnLst/>
              <a:rect l="l" t="t" r="r" b="b"/>
              <a:pathLst>
                <a:path w="435740" h="430274">
                  <a:moveTo>
                    <a:pt x="0" y="0"/>
                  </a:moveTo>
                  <a:lnTo>
                    <a:pt x="435740" y="0"/>
                  </a:lnTo>
                  <a:lnTo>
                    <a:pt x="435740" y="430274"/>
                  </a:lnTo>
                  <a:lnTo>
                    <a:pt x="0" y="43027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435740" cy="4397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358"/>
                </a:lnSpc>
                <a:spcBef>
                  <a:spcPct val="0"/>
                </a:spcBef>
              </a:pPr>
              <a:r>
                <a:rPr lang="en-US" sz="6131" spc="220">
                  <a:solidFill>
                    <a:srgbClr val="0063A1"/>
                  </a:solidFill>
                  <a:latin typeface="Montserrat Classic Bold"/>
                </a:rPr>
                <a:t>02</a:t>
              </a:r>
            </a:p>
          </p:txBody>
        </p:sp>
      </p:grpSp>
      <p:sp>
        <p:nvSpPr>
          <p:cNvPr id="16" name="Freeform 16"/>
          <p:cNvSpPr/>
          <p:nvPr/>
        </p:nvSpPr>
        <p:spPr>
          <a:xfrm rot="-10800000">
            <a:off x="10591621" y="8456567"/>
            <a:ext cx="3988366" cy="473147"/>
          </a:xfrm>
          <a:custGeom>
            <a:avLst/>
            <a:gdLst/>
            <a:ahLst/>
            <a:cxnLst/>
            <a:rect l="l" t="t" r="r" b="b"/>
            <a:pathLst>
              <a:path w="3988366" h="473147">
                <a:moveTo>
                  <a:pt x="0" y="0"/>
                </a:moveTo>
                <a:lnTo>
                  <a:pt x="3988366" y="0"/>
                </a:lnTo>
                <a:lnTo>
                  <a:pt x="3988366" y="473147"/>
                </a:lnTo>
                <a:lnTo>
                  <a:pt x="0" y="47314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89000"/>
            </a:blip>
            <a:stretch>
              <a:fillRect b="-142346"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0591621" y="4568819"/>
            <a:ext cx="4075499" cy="3887748"/>
            <a:chOff x="0" y="0"/>
            <a:chExt cx="1320076" cy="125926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20076" cy="1259263"/>
            </a:xfrm>
            <a:custGeom>
              <a:avLst/>
              <a:gdLst/>
              <a:ahLst/>
              <a:cxnLst/>
              <a:rect l="l" t="t" r="r" b="b"/>
              <a:pathLst>
                <a:path w="1320076" h="1259263">
                  <a:moveTo>
                    <a:pt x="68386" y="0"/>
                  </a:moveTo>
                  <a:lnTo>
                    <a:pt x="1251690" y="0"/>
                  </a:lnTo>
                  <a:cubicBezTo>
                    <a:pt x="1289459" y="0"/>
                    <a:pt x="1320076" y="30618"/>
                    <a:pt x="1320076" y="68386"/>
                  </a:cubicBezTo>
                  <a:lnTo>
                    <a:pt x="1320076" y="1190876"/>
                  </a:lnTo>
                  <a:cubicBezTo>
                    <a:pt x="1320076" y="1228645"/>
                    <a:pt x="1289459" y="1259263"/>
                    <a:pt x="1251690" y="1259263"/>
                  </a:cubicBezTo>
                  <a:lnTo>
                    <a:pt x="68386" y="1259263"/>
                  </a:lnTo>
                  <a:cubicBezTo>
                    <a:pt x="30618" y="1259263"/>
                    <a:pt x="0" y="1228645"/>
                    <a:pt x="0" y="1190876"/>
                  </a:cubicBezTo>
                  <a:lnTo>
                    <a:pt x="0" y="68386"/>
                  </a:lnTo>
                  <a:cubicBezTo>
                    <a:pt x="0" y="30618"/>
                    <a:pt x="30618" y="0"/>
                    <a:pt x="68386" y="0"/>
                  </a:cubicBezTo>
                  <a:close/>
                </a:path>
              </a:pathLst>
            </a:custGeom>
            <a:solidFill>
              <a:srgbClr val="FFFFFF"/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320076" cy="12973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956736" y="3928760"/>
            <a:ext cx="1345270" cy="1328393"/>
            <a:chOff x="0" y="0"/>
            <a:chExt cx="435740" cy="43027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35740" cy="430274"/>
            </a:xfrm>
            <a:custGeom>
              <a:avLst/>
              <a:gdLst/>
              <a:ahLst/>
              <a:cxnLst/>
              <a:rect l="l" t="t" r="r" b="b"/>
              <a:pathLst>
                <a:path w="435740" h="430274">
                  <a:moveTo>
                    <a:pt x="0" y="0"/>
                  </a:moveTo>
                  <a:lnTo>
                    <a:pt x="435740" y="0"/>
                  </a:lnTo>
                  <a:lnTo>
                    <a:pt x="435740" y="430274"/>
                  </a:lnTo>
                  <a:lnTo>
                    <a:pt x="0" y="43027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435740" cy="4397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358"/>
                </a:lnSpc>
                <a:spcBef>
                  <a:spcPct val="0"/>
                </a:spcBef>
              </a:pPr>
              <a:r>
                <a:rPr lang="en-US" sz="6131" spc="220">
                  <a:solidFill>
                    <a:srgbClr val="0063A1"/>
                  </a:solidFill>
                  <a:latin typeface="Montserrat Classic Bold"/>
                </a:rPr>
                <a:t>03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600223" y="5074483"/>
            <a:ext cx="4066898" cy="662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</a:pPr>
            <a:r>
              <a:rPr lang="uk-UA" sz="3000" dirty="0">
                <a:solidFill>
                  <a:srgbClr val="145DA0"/>
                </a:solidFill>
                <a:latin typeface="+mj-lt"/>
              </a:rPr>
              <a:t>Третій </a:t>
            </a:r>
          </a:p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uk-UA" sz="3000" dirty="0">
                <a:solidFill>
                  <a:srgbClr val="145DA0"/>
                </a:solidFill>
                <a:latin typeface="+mj-lt"/>
              </a:rPr>
              <a:t>(</a:t>
            </a:r>
            <a:r>
              <a:rPr lang="uk-UA" sz="3000" dirty="0" err="1">
                <a:solidFill>
                  <a:srgbClr val="145DA0"/>
                </a:solidFill>
                <a:latin typeface="+mj-lt"/>
              </a:rPr>
              <a:t>освітньо-науковий</a:t>
            </a:r>
            <a:r>
              <a:rPr lang="uk-UA" sz="3000" dirty="0">
                <a:solidFill>
                  <a:srgbClr val="145DA0"/>
                </a:solidFill>
                <a:latin typeface="+mj-lt"/>
              </a:rPr>
              <a:t>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277075" y="5875884"/>
            <a:ext cx="2713193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600" dirty="0">
                <a:solidFill>
                  <a:srgbClr val="145DA0"/>
                </a:solidFill>
                <a:latin typeface="Montserrat Classic Bold"/>
              </a:rPr>
              <a:t>4 </a:t>
            </a:r>
            <a:r>
              <a:rPr lang="uk-UA" sz="2600" dirty="0">
                <a:solidFill>
                  <a:srgbClr val="145DA0"/>
                </a:solidFill>
                <a:latin typeface="Montserrat Classic Bold"/>
              </a:rPr>
              <a:t>роки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2039600" y="-29270"/>
            <a:ext cx="6247116" cy="6247116"/>
            <a:chOff x="0" y="0"/>
            <a:chExt cx="6350000" cy="635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0"/>
                  </a:moveTo>
                  <a:cubicBezTo>
                    <a:pt x="0" y="3506470"/>
                    <a:pt x="2843530" y="6350000"/>
                    <a:pt x="6350000" y="6350000"/>
                  </a:cubicBezTo>
                  <a:lnTo>
                    <a:pt x="635000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print"/>
              <a:stretch>
                <a:fillRect l="-24050" r="-24050"/>
              </a:stretch>
            </a:blipFill>
          </p:spPr>
        </p:sp>
      </p:grpSp>
      <p:sp>
        <p:nvSpPr>
          <p:cNvPr id="30" name="TextBox 30"/>
          <p:cNvSpPr txBox="1"/>
          <p:nvPr/>
        </p:nvSpPr>
        <p:spPr>
          <a:xfrm>
            <a:off x="1142944" y="864000"/>
            <a:ext cx="11115696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uk-UA" sz="8000" dirty="0" smtClean="0">
                <a:solidFill>
                  <a:srgbClr val="3B9CED"/>
                </a:solidFill>
                <a:latin typeface="Source Sans Pro Bold"/>
              </a:rPr>
              <a:t>РІВНІ ВИЩОЇ ОСВІТИ</a:t>
            </a:r>
            <a:endParaRPr lang="uk-UA" sz="8000" dirty="0">
              <a:solidFill>
                <a:srgbClr val="3B9CED"/>
              </a:solidFill>
              <a:latin typeface="Source Sans Pro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142944" y="2146928"/>
            <a:ext cx="9050502" cy="150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3919"/>
              </a:lnSpc>
              <a:tabLst>
                <a:tab pos="3503613" algn="l"/>
              </a:tabLst>
            </a:pPr>
            <a:r>
              <a:rPr lang="uk-UA" sz="3000" b="1" dirty="0" smtClean="0">
                <a:solidFill>
                  <a:srgbClr val="2E2E2E"/>
                </a:solidFill>
                <a:latin typeface="Source Sans Pro Bold" charset="0"/>
                <a:ea typeface="Source Sans Pro Bold" charset="0"/>
                <a:cs typeface="Arial" pitchFamily="34" charset="0"/>
              </a:rPr>
              <a:t>Галузь знань: 	</a:t>
            </a:r>
            <a:r>
              <a:rPr lang="en-US" sz="3000" b="1" dirty="0" smtClean="0">
                <a:solidFill>
                  <a:srgbClr val="2E2E2E"/>
                </a:solidFill>
                <a:latin typeface="Source Sans Pro Bold" charset="0"/>
                <a:ea typeface="Source Sans Pro Bold" charset="0"/>
                <a:cs typeface="Arial" pitchFamily="34" charset="0"/>
              </a:rPr>
              <a:t>F </a:t>
            </a:r>
            <a:r>
              <a:rPr lang="uk-UA" sz="3000" b="1" dirty="0" smtClean="0">
                <a:solidFill>
                  <a:srgbClr val="2E2E2E"/>
                </a:solidFill>
                <a:latin typeface="Source Sans Pro Bold" charset="0"/>
                <a:ea typeface="Source Sans Pro Bold" charset="0"/>
                <a:cs typeface="Arial" pitchFamily="34" charset="0"/>
              </a:rPr>
              <a:t>Інформаційні технології</a:t>
            </a:r>
          </a:p>
          <a:p>
            <a:pPr algn="l">
              <a:lnSpc>
                <a:spcPts val="3919"/>
              </a:lnSpc>
              <a:tabLst>
                <a:tab pos="3503613" algn="l"/>
              </a:tabLst>
            </a:pPr>
            <a:r>
              <a:rPr lang="uk-UA" sz="3000" b="1" dirty="0" smtClean="0">
                <a:solidFill>
                  <a:srgbClr val="2E2E2E"/>
                </a:solidFill>
                <a:latin typeface="Source Sans Pro Bold" charset="0"/>
                <a:ea typeface="Source Sans Pro Bold" charset="0"/>
                <a:cs typeface="Arial" pitchFamily="34" charset="0"/>
              </a:rPr>
              <a:t>Спеціальність:	</a:t>
            </a:r>
            <a:r>
              <a:rPr lang="en-US" sz="3000" b="1" dirty="0" smtClean="0">
                <a:solidFill>
                  <a:srgbClr val="2E2E2E"/>
                </a:solidFill>
                <a:latin typeface="Source Sans Pro Bold" charset="0"/>
                <a:ea typeface="Source Sans Pro Bold" charset="0"/>
                <a:cs typeface="Arial" pitchFamily="34" charset="0"/>
              </a:rPr>
              <a:t>F</a:t>
            </a:r>
            <a:r>
              <a:rPr lang="uk-UA" sz="3000" b="1" dirty="0">
                <a:solidFill>
                  <a:srgbClr val="2E2E2E"/>
                </a:solidFill>
                <a:latin typeface="Source Sans Pro Bold" charset="0"/>
                <a:ea typeface="Source Sans Pro Bold" charset="0"/>
                <a:cs typeface="Arial" pitchFamily="34" charset="0"/>
              </a:rPr>
              <a:t>1 Прикладна математика</a:t>
            </a:r>
          </a:p>
          <a:p>
            <a:pPr marL="0" lvl="0" indent="0" algn="l">
              <a:lnSpc>
                <a:spcPts val="3919"/>
              </a:lnSpc>
              <a:spcBef>
                <a:spcPct val="0"/>
              </a:spcBef>
              <a:tabLst>
                <a:tab pos="3503613" algn="l"/>
              </a:tabLst>
            </a:pPr>
            <a:r>
              <a:rPr lang="uk-UA" sz="3000" b="1" dirty="0">
                <a:solidFill>
                  <a:srgbClr val="2E2E2E"/>
                </a:solidFill>
                <a:latin typeface="Source Sans Pro Bold" charset="0"/>
                <a:ea typeface="Source Sans Pro Bold" charset="0"/>
                <a:cs typeface="Arial" pitchFamily="34" charset="0"/>
              </a:rPr>
              <a:t>Освітня програма</a:t>
            </a:r>
            <a:r>
              <a:rPr lang="uk-UA" sz="3000" b="1" dirty="0" smtClean="0">
                <a:solidFill>
                  <a:srgbClr val="2E2E2E"/>
                </a:solidFill>
                <a:latin typeface="Source Sans Pro Bold" charset="0"/>
                <a:ea typeface="Source Sans Pro Bold" charset="0"/>
                <a:cs typeface="Arial" pitchFamily="34" charset="0"/>
              </a:rPr>
              <a:t>:	Прикладна математика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16158" y="5074483"/>
            <a:ext cx="3490991" cy="662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uk-UA" sz="3000" dirty="0">
                <a:solidFill>
                  <a:srgbClr val="145DA0"/>
                </a:solidFill>
                <a:latin typeface="+mj-lt"/>
              </a:rPr>
              <a:t>Перший</a:t>
            </a:r>
            <a:br>
              <a:rPr lang="uk-UA" sz="3000" dirty="0">
                <a:solidFill>
                  <a:srgbClr val="145DA0"/>
                </a:solidFill>
                <a:latin typeface="+mj-lt"/>
              </a:rPr>
            </a:br>
            <a:r>
              <a:rPr lang="uk-UA" sz="3000" dirty="0">
                <a:solidFill>
                  <a:srgbClr val="145DA0"/>
                </a:solidFill>
                <a:latin typeface="+mj-lt"/>
              </a:rPr>
              <a:t>(бакалаврський)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965143" y="5919699"/>
            <a:ext cx="2713193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</a:pPr>
            <a:r>
              <a:rPr lang="uk-UA" sz="2600" dirty="0">
                <a:solidFill>
                  <a:srgbClr val="145DA0"/>
                </a:solidFill>
                <a:latin typeface="Montserrat Classic Bold"/>
              </a:rPr>
              <a:t>3 роки 10 місяців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875953" y="5074483"/>
            <a:ext cx="4058982" cy="662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</a:pPr>
            <a:r>
              <a:rPr lang="uk-UA" sz="3000" dirty="0">
                <a:solidFill>
                  <a:srgbClr val="145DA0"/>
                </a:solidFill>
                <a:latin typeface="+mj-lt"/>
              </a:rPr>
              <a:t>Другий </a:t>
            </a:r>
          </a:p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uk-UA" sz="3000" dirty="0">
                <a:solidFill>
                  <a:srgbClr val="145DA0"/>
                </a:solidFill>
                <a:latin typeface="+mj-lt"/>
              </a:rPr>
              <a:t>(магістерський)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616489" y="5875884"/>
            <a:ext cx="2713193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uk-UA" sz="2600" dirty="0">
                <a:solidFill>
                  <a:srgbClr val="145DA0"/>
                </a:solidFill>
                <a:latin typeface="Montserrat Classic Bold"/>
              </a:rPr>
              <a:t>1 рік 4 місяці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459565" y="6710063"/>
            <a:ext cx="3724347" cy="383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3"/>
              </a:lnSpc>
            </a:pPr>
            <a:r>
              <a:rPr lang="uk-UA" sz="2577" spc="-51" dirty="0" smtClean="0">
                <a:solidFill>
                  <a:srgbClr val="145DA0"/>
                </a:solidFill>
                <a:latin typeface="Open Sans Extra Bold"/>
              </a:rPr>
              <a:t>Бюджет / Контракт </a:t>
            </a:r>
          </a:p>
        </p:txBody>
      </p:sp>
      <p:sp>
        <p:nvSpPr>
          <p:cNvPr id="49" name="TextBox 32"/>
          <p:cNvSpPr txBox="1"/>
          <p:nvPr/>
        </p:nvSpPr>
        <p:spPr>
          <a:xfrm>
            <a:off x="1542940" y="7268688"/>
            <a:ext cx="3490991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uk-UA" sz="2500" b="1" spc="-51" dirty="0" smtClean="0">
                <a:solidFill>
                  <a:srgbClr val="145DA0"/>
                </a:solidFill>
                <a:latin typeface="Source Sans Pro" charset="0"/>
                <a:ea typeface="Source Sans Pro" charset="0"/>
              </a:rPr>
              <a:t>Вартість контракту:</a:t>
            </a:r>
          </a:p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uk-UA" sz="2500" b="1" spc="-51" dirty="0" smtClean="0">
                <a:solidFill>
                  <a:srgbClr val="145DA0"/>
                </a:solidFill>
                <a:latin typeface="Source Sans Pro" charset="0"/>
                <a:ea typeface="Source Sans Pro" charset="0"/>
              </a:rPr>
              <a:t>51 900 грн на рік</a:t>
            </a:r>
            <a:endParaRPr lang="uk-UA" sz="2500" b="1" spc="-51" dirty="0">
              <a:solidFill>
                <a:srgbClr val="145DA0"/>
              </a:solidFill>
              <a:latin typeface="Source Sans Pro" charset="0"/>
              <a:ea typeface="Source Sans Pro" charset="0"/>
            </a:endParaRPr>
          </a:p>
        </p:txBody>
      </p:sp>
      <p:sp>
        <p:nvSpPr>
          <p:cNvPr id="50" name="TextBox 37"/>
          <p:cNvSpPr txBox="1"/>
          <p:nvPr/>
        </p:nvSpPr>
        <p:spPr>
          <a:xfrm>
            <a:off x="6043534" y="6709717"/>
            <a:ext cx="3724347" cy="383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3"/>
              </a:lnSpc>
            </a:pPr>
            <a:r>
              <a:rPr lang="uk-UA" sz="2577" spc="-51" dirty="0" smtClean="0">
                <a:solidFill>
                  <a:srgbClr val="145DA0"/>
                </a:solidFill>
                <a:latin typeface="Open Sans Extra Bold"/>
              </a:rPr>
              <a:t>Бюджет / Контракт </a:t>
            </a:r>
          </a:p>
        </p:txBody>
      </p:sp>
      <p:sp>
        <p:nvSpPr>
          <p:cNvPr id="51" name="TextBox 32"/>
          <p:cNvSpPr txBox="1"/>
          <p:nvPr/>
        </p:nvSpPr>
        <p:spPr>
          <a:xfrm>
            <a:off x="6126909" y="7267717"/>
            <a:ext cx="3490991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uk-UA" sz="2500" b="1" spc="-51" dirty="0" smtClean="0">
                <a:solidFill>
                  <a:srgbClr val="145DA0"/>
                </a:solidFill>
                <a:latin typeface="Source Sans Pro" charset="0"/>
                <a:ea typeface="Source Sans Pro" charset="0"/>
              </a:rPr>
              <a:t>Вартість контракту:</a:t>
            </a:r>
          </a:p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uk-UA" sz="2500" b="1" spc="-51" dirty="0" smtClean="0">
                <a:solidFill>
                  <a:srgbClr val="145DA0"/>
                </a:solidFill>
                <a:latin typeface="Source Sans Pro" charset="0"/>
                <a:ea typeface="Source Sans Pro" charset="0"/>
              </a:rPr>
              <a:t>64 900 грн на рік</a:t>
            </a:r>
            <a:endParaRPr lang="uk-UA" sz="2500" b="1" spc="-51" dirty="0">
              <a:solidFill>
                <a:srgbClr val="145DA0"/>
              </a:solidFill>
              <a:latin typeface="Source Sans Pro" charset="0"/>
              <a:ea typeface="Source Sans Pro" charset="0"/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2201048" y="6494651"/>
            <a:ext cx="2243812" cy="0"/>
          </a:xfrm>
          <a:prstGeom prst="line">
            <a:avLst/>
          </a:prstGeom>
          <a:ln w="1905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6757914" y="6495749"/>
            <a:ext cx="2243812" cy="0"/>
          </a:xfrm>
          <a:prstGeom prst="line">
            <a:avLst/>
          </a:prstGeom>
          <a:ln w="1905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11515026" y="6494651"/>
            <a:ext cx="2243812" cy="0"/>
          </a:xfrm>
          <a:prstGeom prst="line">
            <a:avLst/>
          </a:prstGeom>
          <a:ln w="1905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37"/>
          <p:cNvSpPr txBox="1"/>
          <p:nvPr/>
        </p:nvSpPr>
        <p:spPr>
          <a:xfrm>
            <a:off x="10758442" y="6681927"/>
            <a:ext cx="3724347" cy="383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3"/>
              </a:lnSpc>
            </a:pPr>
            <a:r>
              <a:rPr lang="uk-UA" sz="2577" spc="-51" dirty="0" smtClean="0">
                <a:solidFill>
                  <a:srgbClr val="145DA0"/>
                </a:solidFill>
                <a:latin typeface="Open Sans Extra Bold"/>
              </a:rPr>
              <a:t>Бюджет / Контракт </a:t>
            </a:r>
          </a:p>
        </p:txBody>
      </p:sp>
      <p:sp>
        <p:nvSpPr>
          <p:cNvPr id="58" name="TextBox 32"/>
          <p:cNvSpPr txBox="1"/>
          <p:nvPr/>
        </p:nvSpPr>
        <p:spPr>
          <a:xfrm>
            <a:off x="10841817" y="7169587"/>
            <a:ext cx="3490991" cy="109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  <a:spcBef>
                <a:spcPct val="0"/>
              </a:spcBef>
            </a:pPr>
            <a:r>
              <a:rPr lang="uk-UA" sz="2500" b="1" spc="-51" dirty="0" smtClean="0">
                <a:solidFill>
                  <a:srgbClr val="145DA0"/>
                </a:solidFill>
                <a:latin typeface="Source Sans Pro" charset="0"/>
                <a:ea typeface="Source Sans Pro" charset="0"/>
              </a:rPr>
              <a:t>Вартість контракту:</a:t>
            </a:r>
          </a:p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uk-UA" sz="2500" b="1" spc="-51" dirty="0" smtClean="0">
                <a:solidFill>
                  <a:srgbClr val="145DA0"/>
                </a:solidFill>
                <a:latin typeface="Source Sans Pro" charset="0"/>
                <a:ea typeface="Source Sans Pro" charset="0"/>
              </a:rPr>
              <a:t>64 900 грн на рік</a:t>
            </a:r>
            <a:r>
              <a:rPr lang="en-US" sz="2500" b="1" spc="-51" dirty="0" smtClean="0">
                <a:solidFill>
                  <a:srgbClr val="145DA0"/>
                </a:solidFill>
                <a:latin typeface="Source Sans Pro" charset="0"/>
                <a:ea typeface="Source Sans Pro" charset="0"/>
              </a:rPr>
              <a:t>/</a:t>
            </a:r>
            <a:r>
              <a:rPr lang="uk-UA" sz="2500" b="1" spc="-51" dirty="0" smtClean="0">
                <a:solidFill>
                  <a:srgbClr val="145DA0"/>
                </a:solidFill>
                <a:latin typeface="Source Sans Pro" charset="0"/>
                <a:ea typeface="Source Sans Pro" charset="0"/>
              </a:rPr>
              <a:t>денна</a:t>
            </a:r>
          </a:p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uk-UA" sz="2500" b="1" spc="-80" dirty="0" smtClean="0">
                <a:solidFill>
                  <a:srgbClr val="145DA0"/>
                </a:solidFill>
                <a:latin typeface="Source Sans Pro" charset="0"/>
                <a:ea typeface="Source Sans Pro" charset="0"/>
              </a:rPr>
              <a:t>29 900 грн на рік/заочна</a:t>
            </a:r>
          </a:p>
        </p:txBody>
      </p:sp>
      <p:grpSp>
        <p:nvGrpSpPr>
          <p:cNvPr id="59" name="Group 5"/>
          <p:cNvGrpSpPr/>
          <p:nvPr/>
        </p:nvGrpSpPr>
        <p:grpSpPr>
          <a:xfrm flipH="1">
            <a:off x="14216098" y="8989244"/>
            <a:ext cx="5000660" cy="1143008"/>
            <a:chOff x="0" y="0"/>
            <a:chExt cx="9345810" cy="1864205"/>
          </a:xfrm>
        </p:grpSpPr>
        <p:grpSp>
          <p:nvGrpSpPr>
            <p:cNvPr id="60" name="Group 6"/>
            <p:cNvGrpSpPr/>
            <p:nvPr/>
          </p:nvGrpSpPr>
          <p:grpSpPr>
            <a:xfrm>
              <a:off x="140804" y="0"/>
              <a:ext cx="9064203" cy="1546271"/>
              <a:chOff x="18844" y="0"/>
              <a:chExt cx="1213078" cy="206940"/>
            </a:xfrm>
          </p:grpSpPr>
          <p:sp>
            <p:nvSpPr>
              <p:cNvPr id="64" name="Freeform 7"/>
              <p:cNvSpPr/>
              <p:nvPr/>
            </p:nvSpPr>
            <p:spPr>
              <a:xfrm>
                <a:off x="18844" y="0"/>
                <a:ext cx="1213078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13078" h="206940">
                    <a:moveTo>
                      <a:pt x="218760" y="0"/>
                    </a:moveTo>
                    <a:lnTo>
                      <a:pt x="1197518" y="0"/>
                    </a:lnTo>
                    <a:cubicBezTo>
                      <a:pt x="1203332" y="0"/>
                      <a:pt x="1208579" y="3488"/>
                      <a:pt x="1210829" y="8850"/>
                    </a:cubicBezTo>
                    <a:cubicBezTo>
                      <a:pt x="1213078" y="14212"/>
                      <a:pt x="1211891" y="20399"/>
                      <a:pt x="1207817" y="24548"/>
                    </a:cubicBezTo>
                    <a:lnTo>
                      <a:pt x="1052827" y="182392"/>
                    </a:lnTo>
                    <a:cubicBezTo>
                      <a:pt x="1037408" y="198094"/>
                      <a:pt x="1016325" y="206940"/>
                      <a:pt x="994318" y="206940"/>
                    </a:cubicBezTo>
                    <a:lnTo>
                      <a:pt x="15560" y="206940"/>
                    </a:lnTo>
                    <a:cubicBezTo>
                      <a:pt x="9746" y="206940"/>
                      <a:pt x="4499" y="203452"/>
                      <a:pt x="2249" y="198090"/>
                    </a:cubicBezTo>
                    <a:cubicBezTo>
                      <a:pt x="0" y="192728"/>
                      <a:pt x="1187" y="186541"/>
                      <a:pt x="5261" y="182392"/>
                    </a:cubicBezTo>
                    <a:lnTo>
                      <a:pt x="160251" y="24548"/>
                    </a:lnTo>
                    <a:cubicBezTo>
                      <a:pt x="175670" y="8846"/>
                      <a:pt x="196753" y="0"/>
                      <a:pt x="218760" y="0"/>
                    </a:cubicBezTo>
                    <a:close/>
                  </a:path>
                </a:pathLst>
              </a:custGeom>
              <a:solidFill>
                <a:srgbClr val="3275C5"/>
              </a:solidFill>
            </p:spPr>
          </p:sp>
          <p:sp>
            <p:nvSpPr>
              <p:cNvPr id="65" name="TextBox 8"/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61" name="Group 9"/>
            <p:cNvGrpSpPr/>
            <p:nvPr/>
          </p:nvGrpSpPr>
          <p:grpSpPr>
            <a:xfrm>
              <a:off x="4526082" y="1170495"/>
              <a:ext cx="4044638" cy="693710"/>
              <a:chOff x="22107" y="0"/>
              <a:chExt cx="1206553" cy="206940"/>
            </a:xfrm>
          </p:grpSpPr>
          <p:sp>
            <p:nvSpPr>
              <p:cNvPr id="62" name="Freeform 10"/>
              <p:cNvSpPr/>
              <p:nvPr/>
            </p:nvSpPr>
            <p:spPr>
              <a:xfrm>
                <a:off x="22107" y="0"/>
                <a:ext cx="1206553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06553" h="206940">
                    <a:moveTo>
                      <a:pt x="221454" y="0"/>
                    </a:moveTo>
                    <a:lnTo>
                      <a:pt x="1188298" y="0"/>
                    </a:lnTo>
                    <a:cubicBezTo>
                      <a:pt x="1195119" y="0"/>
                      <a:pt x="1201274" y="4093"/>
                      <a:pt x="1203913" y="10382"/>
                    </a:cubicBezTo>
                    <a:cubicBezTo>
                      <a:pt x="1206552" y="16672"/>
                      <a:pt x="1205160" y="23932"/>
                      <a:pt x="1200381" y="28799"/>
                    </a:cubicBezTo>
                    <a:lnTo>
                      <a:pt x="1053737" y="178141"/>
                    </a:lnTo>
                    <a:cubicBezTo>
                      <a:pt x="1035649" y="196563"/>
                      <a:pt x="1010915" y="206940"/>
                      <a:pt x="985098" y="206940"/>
                    </a:cubicBezTo>
                    <a:lnTo>
                      <a:pt x="18254" y="206940"/>
                    </a:lnTo>
                    <a:cubicBezTo>
                      <a:pt x="11433" y="206940"/>
                      <a:pt x="5278" y="202848"/>
                      <a:pt x="2639" y="196558"/>
                    </a:cubicBezTo>
                    <a:cubicBezTo>
                      <a:pt x="0" y="190268"/>
                      <a:pt x="1392" y="183008"/>
                      <a:pt x="6171" y="178141"/>
                    </a:cubicBezTo>
                    <a:lnTo>
                      <a:pt x="152815" y="28799"/>
                    </a:lnTo>
                    <a:cubicBezTo>
                      <a:pt x="170903" y="10377"/>
                      <a:pt x="195637" y="0"/>
                      <a:pt x="221454" y="0"/>
                    </a:cubicBezTo>
                    <a:close/>
                  </a:path>
                </a:pathLst>
              </a:custGeom>
              <a:solidFill>
                <a:srgbClr val="64CAF4"/>
              </a:solidFill>
            </p:spPr>
          </p:sp>
          <p:sp>
            <p:nvSpPr>
              <p:cNvPr id="63" name="TextBox 11"/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</p:grpSp>
      <p:sp>
        <p:nvSpPr>
          <p:cNvPr id="66" name="TextBox 18"/>
          <p:cNvSpPr txBox="1"/>
          <p:nvPr/>
        </p:nvSpPr>
        <p:spPr>
          <a:xfrm>
            <a:off x="14888280" y="9060283"/>
            <a:ext cx="3414734" cy="1120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fr-FR" sz="2800" spc="-100" dirty="0" smtClean="0">
                <a:solidFill>
                  <a:schemeClr val="bg1"/>
                </a:solidFill>
                <a:latin typeface="Montserrat Classic Bold" charset="0"/>
              </a:rPr>
              <a:t>• Bachelor • Master • </a:t>
            </a:r>
            <a:br>
              <a:rPr lang="fr-FR" sz="2800" spc="-100" dirty="0" smtClean="0">
                <a:solidFill>
                  <a:schemeClr val="bg1"/>
                </a:solidFill>
                <a:latin typeface="Montserrat Classic Bold" charset="0"/>
              </a:rPr>
            </a:br>
            <a:r>
              <a:rPr lang="fr-FR" sz="2800" spc="-100" dirty="0" smtClean="0">
                <a:solidFill>
                  <a:schemeClr val="bg1"/>
                </a:solidFill>
                <a:latin typeface="Montserrat Classic Bold" charset="0"/>
              </a:rPr>
              <a:t>     • </a:t>
            </a:r>
            <a:r>
              <a:rPr lang="fr-FR" sz="2600" spc="-100" dirty="0" smtClean="0">
                <a:solidFill>
                  <a:schemeClr val="bg1"/>
                </a:solidFill>
                <a:latin typeface="Montserrat Classic Bold" charset="0"/>
              </a:rPr>
              <a:t>PhD</a:t>
            </a:r>
            <a:r>
              <a:rPr lang="fr-FR" sz="2400" spc="-100" dirty="0" smtClean="0">
                <a:solidFill>
                  <a:schemeClr val="bg1"/>
                </a:solidFill>
                <a:latin typeface="Montserrat Classic Bold" charset="0"/>
              </a:rPr>
              <a:t> • </a:t>
            </a:r>
            <a:endParaRPr lang="en-US" sz="2600" b="1" spc="-100" dirty="0">
              <a:solidFill>
                <a:schemeClr val="bg1"/>
              </a:solidFill>
              <a:latin typeface="Montserrat Classic Bold" charset="0"/>
              <a:ea typeface="Source Sans Pro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2440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2"/>
          <p:cNvSpPr txBox="1"/>
          <p:nvPr/>
        </p:nvSpPr>
        <p:spPr>
          <a:xfrm>
            <a:off x="2620663" y="2476209"/>
            <a:ext cx="7119640" cy="8374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00"/>
              </a:lnSpc>
            </a:pPr>
            <a:r>
              <a:rPr lang="uk-UA" sz="2400" b="1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ХАРКІВСЬКИЙ НАЦІОНАЛЬНИЙ </a:t>
            </a:r>
          </a:p>
          <a:p>
            <a:pPr algn="just">
              <a:lnSpc>
                <a:spcPts val="3900"/>
              </a:lnSpc>
            </a:pPr>
            <a:r>
              <a:rPr lang="uk-UA" sz="2400" b="1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УНІВЕРСИТЕТ РАДІОЕЛЕКТРОНІКИ:</a:t>
            </a:r>
          </a:p>
          <a:p>
            <a:pPr algn="just">
              <a:lnSpc>
                <a:spcPts val="3900"/>
              </a:lnSpc>
            </a:pP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Пр. Науки, 14, м. Харків, 61166</a:t>
            </a:r>
          </a:p>
          <a:p>
            <a:pPr algn="just">
              <a:lnSpc>
                <a:spcPts val="3900"/>
              </a:lnSpc>
            </a:pP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http://nure.ua</a:t>
            </a:r>
          </a:p>
          <a:p>
            <a:pPr algn="just">
              <a:lnSpc>
                <a:spcPts val="3900"/>
              </a:lnSpc>
            </a:pPr>
            <a:endParaRPr lang="uk-UA" dirty="0" smtClean="0">
              <a:latin typeface="Source Sans Pro" charset="0"/>
              <a:ea typeface="Source Sans Pro" charset="0"/>
            </a:endParaRPr>
          </a:p>
          <a:p>
            <a:pPr algn="just">
              <a:lnSpc>
                <a:spcPts val="3900"/>
              </a:lnSpc>
            </a:pPr>
            <a:r>
              <a:rPr lang="uk-UA" sz="2400" b="1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КАФЕДРА ПРИКЛАДНОЇ МАТЕМАТИКИ ХНУРЕ:</a:t>
            </a:r>
          </a:p>
          <a:p>
            <a:pPr algn="just">
              <a:lnSpc>
                <a:spcPts val="3900"/>
              </a:lnSpc>
            </a:pP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Корпус «З» ХНУРЕ, </a:t>
            </a:r>
            <a:r>
              <a:rPr lang="uk-UA" sz="2400" dirty="0" err="1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КАБ</a:t>
            </a: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. 26А,</a:t>
            </a:r>
          </a:p>
          <a:p>
            <a:pPr algn="just">
              <a:lnSpc>
                <a:spcPts val="3900"/>
              </a:lnSpc>
            </a:pP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Тел.: +</a:t>
            </a: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  <a:sym typeface="Body Text Slim"/>
              </a:rPr>
              <a:t> 38 (097) 715-18-03</a:t>
            </a: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, </a:t>
            </a:r>
          </a:p>
          <a:p>
            <a:pPr algn="just">
              <a:lnSpc>
                <a:spcPts val="3900"/>
              </a:lnSpc>
            </a:pP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e-</a:t>
            </a:r>
            <a:r>
              <a:rPr lang="uk-UA" sz="2400" dirty="0" err="1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mail</a:t>
            </a: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: </a:t>
            </a:r>
            <a:r>
              <a:rPr lang="uk-UA" sz="2400" dirty="0" err="1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d_am@nure.ua</a:t>
            </a:r>
            <a:endParaRPr lang="uk-UA" sz="2400" dirty="0" smtClean="0">
              <a:solidFill>
                <a:srgbClr val="000000"/>
              </a:solidFill>
              <a:latin typeface="Source Sans Pro" charset="0"/>
              <a:ea typeface="Source Sans Pro" charset="0"/>
            </a:endParaRPr>
          </a:p>
          <a:p>
            <a:pPr algn="just">
              <a:lnSpc>
                <a:spcPts val="3900"/>
              </a:lnSpc>
            </a:pP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http://am.nure.ua</a:t>
            </a:r>
          </a:p>
          <a:p>
            <a:pPr algn="just">
              <a:lnSpc>
                <a:spcPts val="3900"/>
              </a:lnSpc>
            </a:pPr>
            <a:endParaRPr lang="uk-UA" dirty="0" smtClean="0">
              <a:latin typeface="Source Sans Pro" charset="0"/>
              <a:ea typeface="Source Sans Pro" charset="0"/>
            </a:endParaRPr>
          </a:p>
          <a:p>
            <a:pPr algn="just">
              <a:lnSpc>
                <a:spcPts val="3900"/>
              </a:lnSpc>
            </a:pPr>
            <a:r>
              <a:rPr lang="uk-UA" sz="2400" b="1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ПРИЙМАЛЬНА КОМІСІЯ: </a:t>
            </a:r>
          </a:p>
          <a:p>
            <a:pPr algn="just">
              <a:lnSpc>
                <a:spcPts val="3900"/>
              </a:lnSpc>
            </a:pP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Головний корпус ХНУРЕ, </a:t>
            </a:r>
            <a:r>
              <a:rPr lang="uk-UA" sz="2400" dirty="0" err="1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КАБ</a:t>
            </a: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. 147,</a:t>
            </a:r>
          </a:p>
          <a:p>
            <a:pPr algn="just">
              <a:lnSpc>
                <a:spcPts val="3900"/>
              </a:lnSpc>
            </a:pP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Тел.: +38  (057) 702-17-20</a:t>
            </a:r>
          </a:p>
          <a:p>
            <a:pPr algn="just">
              <a:lnSpc>
                <a:spcPts val="3900"/>
              </a:lnSpc>
            </a:pP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https://nure.ua/branch/priymalna-komissiya</a:t>
            </a:r>
          </a:p>
          <a:p>
            <a:pPr algn="just">
              <a:lnSpc>
                <a:spcPts val="3359"/>
              </a:lnSpc>
            </a:pPr>
            <a:r>
              <a:rPr lang="uk-UA" sz="2400" dirty="0" smtClean="0">
                <a:solidFill>
                  <a:srgbClr val="000000"/>
                </a:solidFill>
                <a:latin typeface="Source Sans Pro" charset="0"/>
                <a:ea typeface="Source Sans Pro" charset="0"/>
              </a:rPr>
              <a:t> </a:t>
            </a:r>
          </a:p>
          <a:p>
            <a:pPr algn="ctr">
              <a:lnSpc>
                <a:spcPts val="3359"/>
              </a:lnSpc>
            </a:pPr>
            <a:endParaRPr lang="uk-UA" dirty="0">
              <a:latin typeface="Source Sans Pro" charset="0"/>
              <a:ea typeface="Source Sans Pro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57324" y="864000"/>
            <a:ext cx="9344784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uk-UA" sz="8000" dirty="0" smtClean="0">
                <a:solidFill>
                  <a:srgbClr val="3B9CED"/>
                </a:solidFill>
                <a:latin typeface="Source Sans Pro Bold"/>
              </a:rPr>
              <a:t>НАШІ КОНТАКТИ</a:t>
            </a:r>
            <a:endParaRPr lang="uk-UA" sz="8000" dirty="0">
              <a:solidFill>
                <a:srgbClr val="3B9CED"/>
              </a:solidFill>
              <a:latin typeface="Source Sans Pro Bold"/>
            </a:endParaRPr>
          </a:p>
        </p:txBody>
      </p:sp>
      <p:grpSp>
        <p:nvGrpSpPr>
          <p:cNvPr id="25" name="Group 6"/>
          <p:cNvGrpSpPr/>
          <p:nvPr/>
        </p:nvGrpSpPr>
        <p:grpSpPr>
          <a:xfrm flipH="1" flipV="1">
            <a:off x="9501190" y="8929714"/>
            <a:ext cx="4872006" cy="928695"/>
            <a:chOff x="101600" y="0"/>
            <a:chExt cx="1130322" cy="206940"/>
          </a:xfrm>
        </p:grpSpPr>
        <p:sp>
          <p:nvSpPr>
            <p:cNvPr id="29" name="Freeform 7"/>
            <p:cNvSpPr/>
            <p:nvPr/>
          </p:nvSpPr>
          <p:spPr>
            <a:xfrm>
              <a:off x="106773" y="0"/>
              <a:ext cx="1125149" cy="206940"/>
            </a:xfrm>
            <a:custGeom>
              <a:avLst/>
              <a:gdLst/>
              <a:ahLst/>
              <a:cxnLst/>
              <a:rect l="l" t="t" r="r" b="b"/>
              <a:pathLst>
                <a:path w="1213078" h="206940">
                  <a:moveTo>
                    <a:pt x="218760" y="0"/>
                  </a:moveTo>
                  <a:lnTo>
                    <a:pt x="1197518" y="0"/>
                  </a:lnTo>
                  <a:cubicBezTo>
                    <a:pt x="1203332" y="0"/>
                    <a:pt x="1208579" y="3488"/>
                    <a:pt x="1210829" y="8850"/>
                  </a:cubicBezTo>
                  <a:cubicBezTo>
                    <a:pt x="1213078" y="14212"/>
                    <a:pt x="1211891" y="20399"/>
                    <a:pt x="1207817" y="24548"/>
                  </a:cubicBezTo>
                  <a:lnTo>
                    <a:pt x="1052827" y="182392"/>
                  </a:lnTo>
                  <a:cubicBezTo>
                    <a:pt x="1037408" y="198094"/>
                    <a:pt x="1016325" y="206940"/>
                    <a:pt x="994318" y="206940"/>
                  </a:cubicBezTo>
                  <a:lnTo>
                    <a:pt x="15560" y="206940"/>
                  </a:lnTo>
                  <a:cubicBezTo>
                    <a:pt x="9746" y="206940"/>
                    <a:pt x="4499" y="203452"/>
                    <a:pt x="2249" y="198090"/>
                  </a:cubicBezTo>
                  <a:cubicBezTo>
                    <a:pt x="0" y="192728"/>
                    <a:pt x="1187" y="186541"/>
                    <a:pt x="5261" y="182392"/>
                  </a:cubicBezTo>
                  <a:lnTo>
                    <a:pt x="160251" y="24548"/>
                  </a:lnTo>
                  <a:cubicBezTo>
                    <a:pt x="175670" y="8846"/>
                    <a:pt x="196753" y="0"/>
                    <a:pt x="218760" y="0"/>
                  </a:cubicBezTo>
                  <a:close/>
                </a:path>
              </a:pathLst>
            </a:custGeom>
            <a:solidFill>
              <a:srgbClr val="3275C5"/>
            </a:solidFill>
          </p:spPr>
        </p:sp>
        <p:sp>
          <p:nvSpPr>
            <p:cNvPr id="30" name="TextBox 8"/>
            <p:cNvSpPr txBox="1"/>
            <p:nvPr/>
          </p:nvSpPr>
          <p:spPr>
            <a:xfrm>
              <a:off x="101600" y="19050"/>
              <a:ext cx="1047566" cy="1878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1408917" y="-408111"/>
            <a:ext cx="11434572" cy="11434527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 cstate="print"/>
              <a:stretch>
                <a:fillRect l="-14811" r="-14811"/>
              </a:stretch>
            </a:blipFill>
          </p:spPr>
        </p:sp>
      </p:grpSp>
      <p:grpSp>
        <p:nvGrpSpPr>
          <p:cNvPr id="31" name="Группа 30"/>
          <p:cNvGrpSpPr/>
          <p:nvPr/>
        </p:nvGrpSpPr>
        <p:grpSpPr>
          <a:xfrm>
            <a:off x="9786942" y="6000756"/>
            <a:ext cx="2664907" cy="2664907"/>
            <a:chOff x="8909240" y="1005824"/>
            <a:chExt cx="4593733" cy="4593733"/>
          </a:xfrm>
        </p:grpSpPr>
        <p:grpSp>
          <p:nvGrpSpPr>
            <p:cNvPr id="32" name="Group 12"/>
            <p:cNvGrpSpPr/>
            <p:nvPr/>
          </p:nvGrpSpPr>
          <p:grpSpPr>
            <a:xfrm>
              <a:off x="8909240" y="1005824"/>
              <a:ext cx="4593733" cy="4593733"/>
              <a:chOff x="0" y="0"/>
              <a:chExt cx="812800" cy="812800"/>
            </a:xfrm>
          </p:grpSpPr>
          <p:sp>
            <p:nvSpPr>
              <p:cNvPr id="35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FEFF"/>
              </a:solidFill>
            </p:spPr>
          </p:sp>
          <p:sp>
            <p:nvSpPr>
              <p:cNvPr id="36" name="TextBox 14"/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52498" tIns="52498" rIns="52498" bIns="52498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33" name="Group 15"/>
            <p:cNvGrpSpPr>
              <a:grpSpLocks noChangeAspect="1"/>
            </p:cNvGrpSpPr>
            <p:nvPr/>
          </p:nvGrpSpPr>
          <p:grpSpPr>
            <a:xfrm>
              <a:off x="9144000" y="1142972"/>
              <a:ext cx="4305044" cy="4305026"/>
              <a:chOff x="0" y="-1"/>
              <a:chExt cx="6350000" cy="6349974"/>
            </a:xfrm>
          </p:grpSpPr>
          <p:sp>
            <p:nvSpPr>
              <p:cNvPr id="34" name="Freeform 16"/>
              <p:cNvSpPr/>
              <p:nvPr/>
            </p:nvSpPr>
            <p:spPr>
              <a:xfrm>
                <a:off x="0" y="-1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4" cstate="print"/>
                <a:stretch>
                  <a:fillRect l="-4635" r="-4635"/>
                </a:stretch>
              </a:blipFill>
            </p:spPr>
          </p:sp>
        </p:grpSp>
      </p:grpSp>
      <p:grpSp>
        <p:nvGrpSpPr>
          <p:cNvPr id="26" name="Group 9"/>
          <p:cNvGrpSpPr/>
          <p:nvPr/>
        </p:nvGrpSpPr>
        <p:grpSpPr>
          <a:xfrm flipH="1" flipV="1">
            <a:off x="9867080" y="8658253"/>
            <a:ext cx="2277316" cy="478505"/>
            <a:chOff x="22107" y="0"/>
            <a:chExt cx="1206553" cy="206940"/>
          </a:xfrm>
        </p:grpSpPr>
        <p:sp>
          <p:nvSpPr>
            <p:cNvPr id="27" name="Freeform 10"/>
            <p:cNvSpPr/>
            <p:nvPr/>
          </p:nvSpPr>
          <p:spPr>
            <a:xfrm>
              <a:off x="22107" y="0"/>
              <a:ext cx="1206553" cy="206940"/>
            </a:xfrm>
            <a:custGeom>
              <a:avLst/>
              <a:gdLst/>
              <a:ahLst/>
              <a:cxnLst/>
              <a:rect l="l" t="t" r="r" b="b"/>
              <a:pathLst>
                <a:path w="1206553" h="206940">
                  <a:moveTo>
                    <a:pt x="221454" y="0"/>
                  </a:moveTo>
                  <a:lnTo>
                    <a:pt x="1188298" y="0"/>
                  </a:lnTo>
                  <a:cubicBezTo>
                    <a:pt x="1195119" y="0"/>
                    <a:pt x="1201274" y="4093"/>
                    <a:pt x="1203913" y="10382"/>
                  </a:cubicBezTo>
                  <a:cubicBezTo>
                    <a:pt x="1206552" y="16672"/>
                    <a:pt x="1205160" y="23932"/>
                    <a:pt x="1200381" y="28799"/>
                  </a:cubicBezTo>
                  <a:lnTo>
                    <a:pt x="1053737" y="178141"/>
                  </a:lnTo>
                  <a:cubicBezTo>
                    <a:pt x="1035649" y="196563"/>
                    <a:pt x="1010915" y="206940"/>
                    <a:pt x="985098" y="206940"/>
                  </a:cubicBezTo>
                  <a:lnTo>
                    <a:pt x="18254" y="206940"/>
                  </a:lnTo>
                  <a:cubicBezTo>
                    <a:pt x="11433" y="206940"/>
                    <a:pt x="5278" y="202848"/>
                    <a:pt x="2639" y="196558"/>
                  </a:cubicBezTo>
                  <a:cubicBezTo>
                    <a:pt x="0" y="190268"/>
                    <a:pt x="1392" y="183008"/>
                    <a:pt x="6171" y="178141"/>
                  </a:cubicBezTo>
                  <a:lnTo>
                    <a:pt x="152815" y="28799"/>
                  </a:lnTo>
                  <a:cubicBezTo>
                    <a:pt x="170903" y="10377"/>
                    <a:pt x="195637" y="0"/>
                    <a:pt x="221454" y="0"/>
                  </a:cubicBezTo>
                  <a:close/>
                </a:path>
              </a:pathLst>
            </a:custGeom>
            <a:solidFill>
              <a:srgbClr val="64CAF4"/>
            </a:solidFill>
          </p:spPr>
        </p:sp>
        <p:sp>
          <p:nvSpPr>
            <p:cNvPr id="28" name="TextBox 11"/>
            <p:cNvSpPr txBox="1"/>
            <p:nvPr/>
          </p:nvSpPr>
          <p:spPr>
            <a:xfrm>
              <a:off x="101600" y="19050"/>
              <a:ext cx="1047566" cy="1878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93"/>
                </a:lnSpc>
              </a:pPr>
              <a:endParaRPr/>
            </a:p>
          </p:txBody>
        </p:sp>
      </p:grpSp>
      <p:sp>
        <p:nvSpPr>
          <p:cNvPr id="38" name="TextBox 18"/>
          <p:cNvSpPr txBox="1"/>
          <p:nvPr/>
        </p:nvSpPr>
        <p:spPr>
          <a:xfrm>
            <a:off x="10358442" y="8658254"/>
            <a:ext cx="1300168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uk-UA" sz="3000" b="1" dirty="0" smtClean="0">
                <a:solidFill>
                  <a:schemeClr val="bg1"/>
                </a:solidFill>
                <a:latin typeface="Source Sans Pro" charset="0"/>
                <a:ea typeface="Source Sans Pro" charset="0"/>
                <a:cs typeface="Dynamo Medium"/>
                <a:sym typeface="Dynamo Medium"/>
              </a:rPr>
              <a:t>ХНУРЕ</a:t>
            </a:r>
            <a:endParaRPr lang="en-US" sz="3400" b="1" spc="-100" dirty="0">
              <a:solidFill>
                <a:schemeClr val="bg1"/>
              </a:solidFill>
              <a:latin typeface="Source Sans Pro" charset="0"/>
              <a:ea typeface="Source Sans Pro" charset="0"/>
            </a:endParaRPr>
          </a:p>
        </p:txBody>
      </p:sp>
      <p:sp>
        <p:nvSpPr>
          <p:cNvPr id="39" name="TextBox 18"/>
          <p:cNvSpPr txBox="1"/>
          <p:nvPr/>
        </p:nvSpPr>
        <p:spPr>
          <a:xfrm>
            <a:off x="10158354" y="9204988"/>
            <a:ext cx="4200558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 spc="100" dirty="0" smtClean="0">
                <a:solidFill>
                  <a:schemeClr val="bg1"/>
                </a:solidFill>
                <a:latin typeface="Montserrat Classic Bold" charset="0"/>
                <a:ea typeface="Source Sans Pro Bold" charset="0"/>
                <a:cs typeface="Arial Unicode MS" pitchFamily="34" charset="-128"/>
                <a:sym typeface="Dynamo Medium"/>
              </a:rPr>
              <a:t>Start now!</a:t>
            </a:r>
            <a:endParaRPr lang="en-US" sz="3600" b="1" spc="100" dirty="0">
              <a:solidFill>
                <a:schemeClr val="bg1"/>
              </a:solidFill>
              <a:latin typeface="Montserrat Classic Bold" charset="0"/>
              <a:ea typeface="Source Sans Pro Bold" charset="0"/>
              <a:cs typeface="Arial Unicode MS" pitchFamily="34" charset="-128"/>
            </a:endParaRPr>
          </a:p>
        </p:txBody>
      </p:sp>
      <p:sp>
        <p:nvSpPr>
          <p:cNvPr id="1026" name="AutoShape 2" descr="Точка на карте – Бесплатные иконки: карты и местополо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Указатель точки карты – Бесплатные иконки: Карты и флаг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61" name="Группа 60"/>
          <p:cNvGrpSpPr/>
          <p:nvPr/>
        </p:nvGrpSpPr>
        <p:grpSpPr>
          <a:xfrm>
            <a:off x="1925390" y="3485186"/>
            <a:ext cx="432000" cy="6442833"/>
            <a:chOff x="1857324" y="3485186"/>
            <a:chExt cx="432000" cy="6442833"/>
          </a:xfrm>
        </p:grpSpPr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57324" y="3485186"/>
              <a:ext cx="432000" cy="483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0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57324" y="5449254"/>
              <a:ext cx="432000" cy="483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1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57324" y="8399168"/>
              <a:ext cx="432000" cy="483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57324" y="4056690"/>
              <a:ext cx="432000" cy="426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3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57324" y="7046608"/>
              <a:ext cx="432000" cy="426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4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57324" y="9501218"/>
              <a:ext cx="432000" cy="426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6" name="Picture 1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928762" y="5990278"/>
              <a:ext cx="290338" cy="46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7" name="Picture 1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928762" y="8944954"/>
              <a:ext cx="290338" cy="46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57324" y="6577022"/>
              <a:ext cx="432000" cy="351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546</Words>
  <Application>Microsoft Office PowerPoint</Application>
  <PresentationFormat>Произвольный</PresentationFormat>
  <Paragraphs>159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4" baseType="lpstr">
      <vt:lpstr>Arial</vt:lpstr>
      <vt:lpstr>Calibri</vt:lpstr>
      <vt:lpstr>Source Sans Pro</vt:lpstr>
      <vt:lpstr>Source Sans Pro Bold</vt:lpstr>
      <vt:lpstr>Montserrat Classic Bold</vt:lpstr>
      <vt:lpstr>Wingdings</vt:lpstr>
      <vt:lpstr>Arial Narrow</vt:lpstr>
      <vt:lpstr>Dynamo Medium</vt:lpstr>
      <vt:lpstr>Dynamo</vt:lpstr>
      <vt:lpstr>Open Sans Extra Bold</vt:lpstr>
      <vt:lpstr>Body Text Slim</vt:lpstr>
      <vt:lpstr>Arial Unicode MS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Blue Modern Minimalist Business Proposal Presentation</dc:title>
  <dc:creator>Olha</dc:creator>
  <cp:lastModifiedBy>Gina</cp:lastModifiedBy>
  <cp:revision>413</cp:revision>
  <dcterms:created xsi:type="dcterms:W3CDTF">2006-08-16T00:00:00Z</dcterms:created>
  <dcterms:modified xsi:type="dcterms:W3CDTF">2026-05-27T19:43:45Z</dcterms:modified>
  <dc:identifier>DAGEY430gZc</dc:identifier>
</cp:coreProperties>
</file>